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7" r:id="rId1"/>
  </p:sldMasterIdLst>
  <p:sldIdLst>
    <p:sldId id="256" r:id="rId2"/>
    <p:sldId id="283" r:id="rId3"/>
    <p:sldId id="262" r:id="rId4"/>
    <p:sldId id="269" r:id="rId5"/>
    <p:sldId id="270" r:id="rId6"/>
    <p:sldId id="271" r:id="rId7"/>
    <p:sldId id="284" r:id="rId8"/>
    <p:sldId id="272" r:id="rId9"/>
    <p:sldId id="273" r:id="rId10"/>
    <p:sldId id="274" r:id="rId11"/>
    <p:sldId id="275" r:id="rId12"/>
    <p:sldId id="276" r:id="rId13"/>
    <p:sldId id="279" r:id="rId14"/>
    <p:sldId id="280" r:id="rId15"/>
    <p:sldId id="281" r:id="rId16"/>
    <p:sldId id="26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83" d="100"/>
          <a:sy n="83" d="100"/>
        </p:scale>
        <p:origin x="777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838D9F-68A0-4BD0-B8A1-DCF66B05F753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A65335-A59E-4C7F-94B2-4369D25C23BB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2400" dirty="0" smtClean="0"/>
            <a:t>Mutational signatures</a:t>
          </a:r>
          <a:endParaRPr lang="en-US" sz="2400" dirty="0"/>
        </a:p>
      </dgm:t>
    </dgm:pt>
    <dgm:pt modelId="{181D8016-C816-4574-9819-23CF1C9D743A}" type="parTrans" cxnId="{EEA11542-8102-4AF2-96F3-5CC34AA1A62D}">
      <dgm:prSet/>
      <dgm:spPr/>
      <dgm:t>
        <a:bodyPr/>
        <a:lstStyle/>
        <a:p>
          <a:endParaRPr lang="en-US"/>
        </a:p>
      </dgm:t>
    </dgm:pt>
    <dgm:pt modelId="{F2A44696-0C32-45B6-964E-116B83C36C53}" type="sibTrans" cxnId="{EEA11542-8102-4AF2-96F3-5CC34AA1A62D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endParaRPr lang="en-US" dirty="0"/>
        </a:p>
      </dgm:t>
    </dgm:pt>
    <dgm:pt modelId="{47F88722-EE32-472A-8D08-0B4B32DE41E2}">
      <dgm:prSet phldrT="[Text]" custT="1"/>
      <dgm:spPr/>
      <dgm:t>
        <a:bodyPr/>
        <a:lstStyle/>
        <a:p>
          <a:r>
            <a:rPr lang="en-US" sz="1800" dirty="0" smtClean="0"/>
            <a:t>Mutational signatures extraction</a:t>
          </a:r>
          <a:endParaRPr lang="en-US" sz="1800" dirty="0"/>
        </a:p>
      </dgm:t>
    </dgm:pt>
    <dgm:pt modelId="{BEDA70F7-0E13-486E-87F8-50ED45B25523}" type="parTrans" cxnId="{56D4ED38-FB79-4FB6-BDC9-6B7E9D355A14}">
      <dgm:prSet/>
      <dgm:spPr/>
      <dgm:t>
        <a:bodyPr/>
        <a:lstStyle/>
        <a:p>
          <a:endParaRPr lang="en-US"/>
        </a:p>
      </dgm:t>
    </dgm:pt>
    <dgm:pt modelId="{4925A13C-5840-461E-BA40-372BE61D23F4}" type="sibTrans" cxnId="{56D4ED38-FB79-4FB6-BDC9-6B7E9D355A14}">
      <dgm:prSet/>
      <dgm:spPr/>
      <dgm:t>
        <a:bodyPr/>
        <a:lstStyle/>
        <a:p>
          <a:endParaRPr lang="en-US"/>
        </a:p>
      </dgm:t>
    </dgm:pt>
    <dgm:pt modelId="{B053C179-82A2-4D0B-8904-AF03C768F579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2400" dirty="0" smtClean="0"/>
            <a:t>Metastatic scoring</a:t>
          </a:r>
          <a:endParaRPr lang="en-US" sz="2400" dirty="0"/>
        </a:p>
      </dgm:t>
    </dgm:pt>
    <dgm:pt modelId="{92BAF8AB-A785-4512-A97E-ED3D41651D9D}" type="parTrans" cxnId="{77C3BDEB-097B-40AF-BC9E-D9EF047726C7}">
      <dgm:prSet/>
      <dgm:spPr/>
      <dgm:t>
        <a:bodyPr/>
        <a:lstStyle/>
        <a:p>
          <a:endParaRPr lang="en-US"/>
        </a:p>
      </dgm:t>
    </dgm:pt>
    <dgm:pt modelId="{7FCAD0D7-6B39-4986-AAAF-1905792263FC}" type="sibTrans" cxnId="{77C3BDEB-097B-40AF-BC9E-D9EF047726C7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endParaRPr lang="en-US" dirty="0"/>
        </a:p>
      </dgm:t>
    </dgm:pt>
    <dgm:pt modelId="{B110051D-8CDF-45F7-AC00-0374C8FE1474}">
      <dgm:prSet phldrT="[Text]" custT="1"/>
      <dgm:spPr/>
      <dgm:t>
        <a:bodyPr/>
        <a:lstStyle/>
        <a:p>
          <a:r>
            <a:rPr lang="en-US" sz="1800" dirty="0" smtClean="0"/>
            <a:t>Marker genes selection</a:t>
          </a:r>
          <a:endParaRPr lang="en-US" sz="1800" dirty="0"/>
        </a:p>
      </dgm:t>
    </dgm:pt>
    <dgm:pt modelId="{14F58A34-8C29-48FD-965C-E96C5BB2CAD3}" type="parTrans" cxnId="{0D0D1C41-E04C-4196-B04D-5EBD7E1DB98A}">
      <dgm:prSet/>
      <dgm:spPr/>
      <dgm:t>
        <a:bodyPr/>
        <a:lstStyle/>
        <a:p>
          <a:endParaRPr lang="en-US"/>
        </a:p>
      </dgm:t>
    </dgm:pt>
    <dgm:pt modelId="{189D9AC9-A367-47E8-B409-8283BD06C93C}" type="sibTrans" cxnId="{0D0D1C41-E04C-4196-B04D-5EBD7E1DB98A}">
      <dgm:prSet/>
      <dgm:spPr/>
      <dgm:t>
        <a:bodyPr/>
        <a:lstStyle/>
        <a:p>
          <a:endParaRPr lang="en-US"/>
        </a:p>
      </dgm:t>
    </dgm:pt>
    <dgm:pt modelId="{807A2779-87A9-420D-A77D-EC4B0D7F3910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2400" dirty="0" smtClean="0"/>
            <a:t>Therapy impact</a:t>
          </a:r>
          <a:endParaRPr lang="en-US" sz="2400" dirty="0"/>
        </a:p>
      </dgm:t>
    </dgm:pt>
    <dgm:pt modelId="{B02477B2-AA4F-4E78-B849-DBB6758CD1A1}" type="parTrans" cxnId="{C8479EC6-2016-46A7-AEEE-5DD3DC614924}">
      <dgm:prSet/>
      <dgm:spPr/>
      <dgm:t>
        <a:bodyPr/>
        <a:lstStyle/>
        <a:p>
          <a:endParaRPr lang="en-US"/>
        </a:p>
      </dgm:t>
    </dgm:pt>
    <dgm:pt modelId="{E80E1F4C-26A6-45A2-915B-83639F1FBBFB}" type="sibTrans" cxnId="{C8479EC6-2016-46A7-AEEE-5DD3DC614924}">
      <dgm:prSet/>
      <dgm:spPr/>
      <dgm:t>
        <a:bodyPr/>
        <a:lstStyle/>
        <a:p>
          <a:endParaRPr lang="en-US"/>
        </a:p>
      </dgm:t>
    </dgm:pt>
    <dgm:pt modelId="{7B04C44C-A0B3-4A33-964F-F0682981EF38}">
      <dgm:prSet phldrT="[Text]" custT="1"/>
      <dgm:spPr/>
      <dgm:t>
        <a:bodyPr/>
        <a:lstStyle/>
        <a:p>
          <a:r>
            <a:rPr lang="en-US" sz="1800" dirty="0" smtClean="0"/>
            <a:t>Survival analysis</a:t>
          </a:r>
          <a:endParaRPr lang="en-US" sz="1800" dirty="0"/>
        </a:p>
      </dgm:t>
    </dgm:pt>
    <dgm:pt modelId="{334F684B-E872-441D-8CFA-B8F550A4AD57}" type="parTrans" cxnId="{A02FD26B-B9CE-463C-9B61-AC5D1305B6B5}">
      <dgm:prSet/>
      <dgm:spPr/>
      <dgm:t>
        <a:bodyPr/>
        <a:lstStyle/>
        <a:p>
          <a:endParaRPr lang="en-US"/>
        </a:p>
      </dgm:t>
    </dgm:pt>
    <dgm:pt modelId="{DF35B021-D764-428B-A0BB-30B43434CEAE}" type="sibTrans" cxnId="{A02FD26B-B9CE-463C-9B61-AC5D1305B6B5}">
      <dgm:prSet/>
      <dgm:spPr/>
      <dgm:t>
        <a:bodyPr/>
        <a:lstStyle/>
        <a:p>
          <a:endParaRPr lang="en-US"/>
        </a:p>
      </dgm:t>
    </dgm:pt>
    <dgm:pt modelId="{2E177BCD-DDCD-48FF-883B-3BF0C39739E3}">
      <dgm:prSet phldrT="[Text]" custT="1"/>
      <dgm:spPr/>
      <dgm:t>
        <a:bodyPr/>
        <a:lstStyle/>
        <a:p>
          <a:r>
            <a:rPr lang="en-US" sz="1800" dirty="0" smtClean="0"/>
            <a:t>Gene expression data</a:t>
          </a:r>
          <a:endParaRPr lang="en-US" sz="1800" dirty="0"/>
        </a:p>
      </dgm:t>
    </dgm:pt>
    <dgm:pt modelId="{7B88A600-4F8A-44B9-8142-5B2F82CCBE39}" type="parTrans" cxnId="{1FC1690D-479A-4B87-8577-F8221DC5F42F}">
      <dgm:prSet/>
      <dgm:spPr/>
      <dgm:t>
        <a:bodyPr/>
        <a:lstStyle/>
        <a:p>
          <a:endParaRPr lang="en-US"/>
        </a:p>
      </dgm:t>
    </dgm:pt>
    <dgm:pt modelId="{2406689B-6454-4B58-83EA-2FB2E5D70961}" type="sibTrans" cxnId="{1FC1690D-479A-4B87-8577-F8221DC5F42F}">
      <dgm:prSet/>
      <dgm:spPr/>
      <dgm:t>
        <a:bodyPr/>
        <a:lstStyle/>
        <a:p>
          <a:endParaRPr lang="en-US"/>
        </a:p>
      </dgm:t>
    </dgm:pt>
    <dgm:pt modelId="{E87BDBE2-4B11-4740-A65B-AEDCC2EB4ED7}">
      <dgm:prSet phldrT="[Text]" custT="1"/>
      <dgm:spPr/>
      <dgm:t>
        <a:bodyPr/>
        <a:lstStyle/>
        <a:p>
          <a:endParaRPr lang="en-US" sz="1800" dirty="0"/>
        </a:p>
      </dgm:t>
    </dgm:pt>
    <dgm:pt modelId="{34FF3DAA-8892-48AA-A68E-6EB197BA8F74}" type="parTrans" cxnId="{B46776C2-0EE8-4EA0-ACFE-F4D29ABED5A1}">
      <dgm:prSet/>
      <dgm:spPr/>
      <dgm:t>
        <a:bodyPr/>
        <a:lstStyle/>
        <a:p>
          <a:endParaRPr lang="en-US"/>
        </a:p>
      </dgm:t>
    </dgm:pt>
    <dgm:pt modelId="{50D8B74A-82E1-45F8-BA96-6FAFD9116A37}" type="sibTrans" cxnId="{B46776C2-0EE8-4EA0-ACFE-F4D29ABED5A1}">
      <dgm:prSet/>
      <dgm:spPr/>
      <dgm:t>
        <a:bodyPr/>
        <a:lstStyle/>
        <a:p>
          <a:endParaRPr lang="en-US"/>
        </a:p>
      </dgm:t>
    </dgm:pt>
    <dgm:pt modelId="{3A6568C2-691E-48C7-94DE-762EE4690A73}">
      <dgm:prSet phldrT="[Text]" custT="1"/>
      <dgm:spPr/>
      <dgm:t>
        <a:bodyPr/>
        <a:lstStyle/>
        <a:p>
          <a:r>
            <a:rPr lang="en-US" sz="1800" dirty="0" smtClean="0"/>
            <a:t>Scoring </a:t>
          </a:r>
          <a:endParaRPr lang="en-US" sz="1800" dirty="0"/>
        </a:p>
      </dgm:t>
    </dgm:pt>
    <dgm:pt modelId="{7CCB454D-9F07-44D4-9A50-29CCC725B685}" type="parTrans" cxnId="{1C2E4135-50E7-4115-9538-23924B2137B0}">
      <dgm:prSet/>
      <dgm:spPr/>
      <dgm:t>
        <a:bodyPr/>
        <a:lstStyle/>
        <a:p>
          <a:endParaRPr lang="en-US"/>
        </a:p>
      </dgm:t>
    </dgm:pt>
    <dgm:pt modelId="{DA1D95AB-24FF-42BA-83D9-AD14DB992436}" type="sibTrans" cxnId="{1C2E4135-50E7-4115-9538-23924B2137B0}">
      <dgm:prSet/>
      <dgm:spPr/>
      <dgm:t>
        <a:bodyPr/>
        <a:lstStyle/>
        <a:p>
          <a:endParaRPr lang="en-US"/>
        </a:p>
      </dgm:t>
    </dgm:pt>
    <dgm:pt modelId="{C11B79A8-1944-432C-A3DA-06BFEC756167}">
      <dgm:prSet phldrT="[Text]" custT="1"/>
      <dgm:spPr/>
      <dgm:t>
        <a:bodyPr/>
        <a:lstStyle/>
        <a:p>
          <a:r>
            <a:rPr lang="en-US" sz="1800" dirty="0" smtClean="0"/>
            <a:t>Analysis of differences</a:t>
          </a:r>
          <a:endParaRPr lang="en-US" sz="1800" dirty="0"/>
        </a:p>
      </dgm:t>
    </dgm:pt>
    <dgm:pt modelId="{F112AAFE-9D34-42B9-AB41-229A06C4FD13}" type="parTrans" cxnId="{8E7C7F63-B06B-4252-947A-56D89AB9D308}">
      <dgm:prSet/>
      <dgm:spPr/>
      <dgm:t>
        <a:bodyPr/>
        <a:lstStyle/>
        <a:p>
          <a:endParaRPr lang="en-US"/>
        </a:p>
      </dgm:t>
    </dgm:pt>
    <dgm:pt modelId="{3BB4C576-FEBE-4DF6-8EEF-F50793154A01}" type="sibTrans" cxnId="{8E7C7F63-B06B-4252-947A-56D89AB9D308}">
      <dgm:prSet/>
      <dgm:spPr/>
      <dgm:t>
        <a:bodyPr/>
        <a:lstStyle/>
        <a:p>
          <a:endParaRPr lang="en-US"/>
        </a:p>
      </dgm:t>
    </dgm:pt>
    <dgm:pt modelId="{F9E1AE5C-CA11-46B2-BA6A-16E47BBF8150}" type="pres">
      <dgm:prSet presAssocID="{A2838D9F-68A0-4BD0-B8A1-DCF66B05F75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A993425-8ACE-4D00-A91B-51683A518363}" type="pres">
      <dgm:prSet presAssocID="{08A65335-A59E-4C7F-94B2-4369D25C23BB}" presName="composite" presStyleCnt="0"/>
      <dgm:spPr/>
    </dgm:pt>
    <dgm:pt modelId="{0340BBB5-1290-4D7D-A198-23A745ACDC0E}" type="pres">
      <dgm:prSet presAssocID="{08A65335-A59E-4C7F-94B2-4369D25C23BB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FFECEC-9A28-4606-AEF2-1205397998AA}" type="pres">
      <dgm:prSet presAssocID="{08A65335-A59E-4C7F-94B2-4369D25C23BB}" presName="parSh" presStyleLbl="node1" presStyleIdx="0" presStyleCnt="3" custScaleY="225543"/>
      <dgm:spPr/>
      <dgm:t>
        <a:bodyPr/>
        <a:lstStyle/>
        <a:p>
          <a:endParaRPr lang="en-US"/>
        </a:p>
      </dgm:t>
    </dgm:pt>
    <dgm:pt modelId="{8B69B461-02CD-4057-9B7B-62698EF78D1B}" type="pres">
      <dgm:prSet presAssocID="{08A65335-A59E-4C7F-94B2-4369D25C23BB}" presName="desTx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3C8E17-6ECF-4436-BEE5-BF90CCF39B2F}" type="pres">
      <dgm:prSet presAssocID="{F2A44696-0C32-45B6-964E-116B83C36C53}" presName="sibTrans" presStyleLbl="sibTrans2D1" presStyleIdx="0" presStyleCnt="2"/>
      <dgm:spPr/>
      <dgm:t>
        <a:bodyPr/>
        <a:lstStyle/>
        <a:p>
          <a:endParaRPr lang="en-US"/>
        </a:p>
      </dgm:t>
    </dgm:pt>
    <dgm:pt modelId="{201AD0F2-DC76-477F-8BD2-30C8FF9B9CA2}" type="pres">
      <dgm:prSet presAssocID="{F2A44696-0C32-45B6-964E-116B83C36C53}" presName="connTx" presStyleLbl="sibTrans2D1" presStyleIdx="0" presStyleCnt="2"/>
      <dgm:spPr/>
      <dgm:t>
        <a:bodyPr/>
        <a:lstStyle/>
        <a:p>
          <a:endParaRPr lang="en-US"/>
        </a:p>
      </dgm:t>
    </dgm:pt>
    <dgm:pt modelId="{E2509DB2-735F-4E80-9049-05C10BB580E4}" type="pres">
      <dgm:prSet presAssocID="{B053C179-82A2-4D0B-8904-AF03C768F579}" presName="composite" presStyleCnt="0"/>
      <dgm:spPr/>
    </dgm:pt>
    <dgm:pt modelId="{478E876A-DF26-4BDC-9974-B706D3CE2988}" type="pres">
      <dgm:prSet presAssocID="{B053C179-82A2-4D0B-8904-AF03C768F579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F8CC78-8757-4C4A-9986-A84F897583B4}" type="pres">
      <dgm:prSet presAssocID="{B053C179-82A2-4D0B-8904-AF03C768F579}" presName="parSh" presStyleLbl="node1" presStyleIdx="1" presStyleCnt="3" custScaleY="224526"/>
      <dgm:spPr/>
      <dgm:t>
        <a:bodyPr/>
        <a:lstStyle/>
        <a:p>
          <a:endParaRPr lang="en-US"/>
        </a:p>
      </dgm:t>
    </dgm:pt>
    <dgm:pt modelId="{6D2AC4A4-BB84-4395-88C6-C7AE40CB07A1}" type="pres">
      <dgm:prSet presAssocID="{B053C179-82A2-4D0B-8904-AF03C768F579}" presName="desTx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E90CF9-0291-431D-9199-84DF0E5D93CA}" type="pres">
      <dgm:prSet presAssocID="{7FCAD0D7-6B39-4986-AAAF-1905792263FC}" presName="sibTrans" presStyleLbl="sibTrans2D1" presStyleIdx="1" presStyleCnt="2"/>
      <dgm:spPr/>
      <dgm:t>
        <a:bodyPr/>
        <a:lstStyle/>
        <a:p>
          <a:endParaRPr lang="en-US"/>
        </a:p>
      </dgm:t>
    </dgm:pt>
    <dgm:pt modelId="{605F6CE5-066B-415C-8F2A-10FC97CBD25D}" type="pres">
      <dgm:prSet presAssocID="{7FCAD0D7-6B39-4986-AAAF-1905792263FC}" presName="connTx" presStyleLbl="sibTrans2D1" presStyleIdx="1" presStyleCnt="2"/>
      <dgm:spPr/>
      <dgm:t>
        <a:bodyPr/>
        <a:lstStyle/>
        <a:p>
          <a:endParaRPr lang="en-US"/>
        </a:p>
      </dgm:t>
    </dgm:pt>
    <dgm:pt modelId="{B7772CCB-C091-466E-A1DD-DEF4418FE5AD}" type="pres">
      <dgm:prSet presAssocID="{807A2779-87A9-420D-A77D-EC4B0D7F3910}" presName="composite" presStyleCnt="0"/>
      <dgm:spPr/>
    </dgm:pt>
    <dgm:pt modelId="{E79AE2B6-06D7-431F-B4F9-A31BE6D7BF94}" type="pres">
      <dgm:prSet presAssocID="{807A2779-87A9-420D-A77D-EC4B0D7F3910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19437F-3E80-4DB1-B1D8-485C8BF4814D}" type="pres">
      <dgm:prSet presAssocID="{807A2779-87A9-420D-A77D-EC4B0D7F3910}" presName="parSh" presStyleLbl="node1" presStyleIdx="2" presStyleCnt="3" custScaleY="239769"/>
      <dgm:spPr/>
      <dgm:t>
        <a:bodyPr/>
        <a:lstStyle/>
        <a:p>
          <a:endParaRPr lang="en-US"/>
        </a:p>
      </dgm:t>
    </dgm:pt>
    <dgm:pt modelId="{0D947EB7-1F1E-46A6-9A94-4ED87A369437}" type="pres">
      <dgm:prSet presAssocID="{807A2779-87A9-420D-A77D-EC4B0D7F3910}" presName="desTx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D0D1C41-E04C-4196-B04D-5EBD7E1DB98A}" srcId="{B053C179-82A2-4D0B-8904-AF03C768F579}" destId="{B110051D-8CDF-45F7-AC00-0374C8FE1474}" srcOrd="0" destOrd="0" parTransId="{14F58A34-8C29-48FD-965C-E96C5BB2CAD3}" sibTransId="{189D9AC9-A367-47E8-B409-8283BD06C93C}"/>
    <dgm:cxn modelId="{C6EFA05D-5563-42E3-9153-4C3E63BAFE5E}" type="presOf" srcId="{3A6568C2-691E-48C7-94DE-762EE4690A73}" destId="{6D2AC4A4-BB84-4395-88C6-C7AE40CB07A1}" srcOrd="0" destOrd="2" presId="urn:microsoft.com/office/officeart/2005/8/layout/process3"/>
    <dgm:cxn modelId="{DC33E830-7A54-4F2F-9F05-AB895BF11EC3}" type="presOf" srcId="{F2A44696-0C32-45B6-964E-116B83C36C53}" destId="{183C8E17-6ECF-4436-BEE5-BF90CCF39B2F}" srcOrd="0" destOrd="0" presId="urn:microsoft.com/office/officeart/2005/8/layout/process3"/>
    <dgm:cxn modelId="{E2657563-06FF-44E8-8CCC-C726125E3F05}" type="presOf" srcId="{F2A44696-0C32-45B6-964E-116B83C36C53}" destId="{201AD0F2-DC76-477F-8BD2-30C8FF9B9CA2}" srcOrd="1" destOrd="0" presId="urn:microsoft.com/office/officeart/2005/8/layout/process3"/>
    <dgm:cxn modelId="{F1B07005-B0A9-45B3-AB8B-2E2F50A3C100}" type="presOf" srcId="{7FCAD0D7-6B39-4986-AAAF-1905792263FC}" destId="{6FE90CF9-0291-431D-9199-84DF0E5D93CA}" srcOrd="0" destOrd="0" presId="urn:microsoft.com/office/officeart/2005/8/layout/process3"/>
    <dgm:cxn modelId="{77C3BDEB-097B-40AF-BC9E-D9EF047726C7}" srcId="{A2838D9F-68A0-4BD0-B8A1-DCF66B05F753}" destId="{B053C179-82A2-4D0B-8904-AF03C768F579}" srcOrd="1" destOrd="0" parTransId="{92BAF8AB-A785-4512-A97E-ED3D41651D9D}" sibTransId="{7FCAD0D7-6B39-4986-AAAF-1905792263FC}"/>
    <dgm:cxn modelId="{191268DB-4C8A-42B6-A157-F5E47DEC35EC}" type="presOf" srcId="{A2838D9F-68A0-4BD0-B8A1-DCF66B05F753}" destId="{F9E1AE5C-CA11-46B2-BA6A-16E47BBF8150}" srcOrd="0" destOrd="0" presId="urn:microsoft.com/office/officeart/2005/8/layout/process3"/>
    <dgm:cxn modelId="{1FC1690D-479A-4B87-8577-F8221DC5F42F}" srcId="{B053C179-82A2-4D0B-8904-AF03C768F579}" destId="{2E177BCD-DDCD-48FF-883B-3BF0C39739E3}" srcOrd="1" destOrd="0" parTransId="{7B88A600-4F8A-44B9-8142-5B2F82CCBE39}" sibTransId="{2406689B-6454-4B58-83EA-2FB2E5D70961}"/>
    <dgm:cxn modelId="{4BADF209-395A-4918-989A-9D08890901FE}" type="presOf" srcId="{08A65335-A59E-4C7F-94B2-4369D25C23BB}" destId="{0340BBB5-1290-4D7D-A198-23A745ACDC0E}" srcOrd="0" destOrd="0" presId="urn:microsoft.com/office/officeart/2005/8/layout/process3"/>
    <dgm:cxn modelId="{A02FD26B-B9CE-463C-9B61-AC5D1305B6B5}" srcId="{807A2779-87A9-420D-A77D-EC4B0D7F3910}" destId="{7B04C44C-A0B3-4A33-964F-F0682981EF38}" srcOrd="0" destOrd="0" parTransId="{334F684B-E872-441D-8CFA-B8F550A4AD57}" sibTransId="{DF35B021-D764-428B-A0BB-30B43434CEAE}"/>
    <dgm:cxn modelId="{45663382-BAAA-4589-9EF4-62423265421B}" type="presOf" srcId="{C11B79A8-1944-432C-A3DA-06BFEC756167}" destId="{8B69B461-02CD-4057-9B7B-62698EF78D1B}" srcOrd="0" destOrd="1" presId="urn:microsoft.com/office/officeart/2005/8/layout/process3"/>
    <dgm:cxn modelId="{04D86C2E-2F33-4DF1-9F50-D34FDD33483C}" type="presOf" srcId="{B053C179-82A2-4D0B-8904-AF03C768F579}" destId="{5CF8CC78-8757-4C4A-9986-A84F897583B4}" srcOrd="1" destOrd="0" presId="urn:microsoft.com/office/officeart/2005/8/layout/process3"/>
    <dgm:cxn modelId="{99D6CA09-09F6-4B43-8272-A534BD5621F3}" type="presOf" srcId="{B053C179-82A2-4D0B-8904-AF03C768F579}" destId="{478E876A-DF26-4BDC-9974-B706D3CE2988}" srcOrd="0" destOrd="0" presId="urn:microsoft.com/office/officeart/2005/8/layout/process3"/>
    <dgm:cxn modelId="{56D4ED38-FB79-4FB6-BDC9-6B7E9D355A14}" srcId="{08A65335-A59E-4C7F-94B2-4369D25C23BB}" destId="{47F88722-EE32-472A-8D08-0B4B32DE41E2}" srcOrd="0" destOrd="0" parTransId="{BEDA70F7-0E13-486E-87F8-50ED45B25523}" sibTransId="{4925A13C-5840-461E-BA40-372BE61D23F4}"/>
    <dgm:cxn modelId="{A4262760-D651-4124-819B-218F67D6F530}" type="presOf" srcId="{7B04C44C-A0B3-4A33-964F-F0682981EF38}" destId="{0D947EB7-1F1E-46A6-9A94-4ED87A369437}" srcOrd="0" destOrd="0" presId="urn:microsoft.com/office/officeart/2005/8/layout/process3"/>
    <dgm:cxn modelId="{8E7C7F63-B06B-4252-947A-56D89AB9D308}" srcId="{08A65335-A59E-4C7F-94B2-4369D25C23BB}" destId="{C11B79A8-1944-432C-A3DA-06BFEC756167}" srcOrd="1" destOrd="0" parTransId="{F112AAFE-9D34-42B9-AB41-229A06C4FD13}" sibTransId="{3BB4C576-FEBE-4DF6-8EEF-F50793154A01}"/>
    <dgm:cxn modelId="{B46776C2-0EE8-4EA0-ACFE-F4D29ABED5A1}" srcId="{B053C179-82A2-4D0B-8904-AF03C768F579}" destId="{E87BDBE2-4B11-4740-A65B-AEDCC2EB4ED7}" srcOrd="3" destOrd="0" parTransId="{34FF3DAA-8892-48AA-A68E-6EB197BA8F74}" sibTransId="{50D8B74A-82E1-45F8-BA96-6FAFD9116A37}"/>
    <dgm:cxn modelId="{A15B99B6-4193-468B-B5CC-094CE3CCC2D5}" type="presOf" srcId="{08A65335-A59E-4C7F-94B2-4369D25C23BB}" destId="{C0FFECEC-9A28-4606-AEF2-1205397998AA}" srcOrd="1" destOrd="0" presId="urn:microsoft.com/office/officeart/2005/8/layout/process3"/>
    <dgm:cxn modelId="{9F5F7FC6-B80C-4D6F-84B6-02A47CC775DC}" type="presOf" srcId="{807A2779-87A9-420D-A77D-EC4B0D7F3910}" destId="{F119437F-3E80-4DB1-B1D8-485C8BF4814D}" srcOrd="1" destOrd="0" presId="urn:microsoft.com/office/officeart/2005/8/layout/process3"/>
    <dgm:cxn modelId="{7B6C8A02-C36E-4828-B1A6-244AE5E71373}" type="presOf" srcId="{2E177BCD-DDCD-48FF-883B-3BF0C39739E3}" destId="{6D2AC4A4-BB84-4395-88C6-C7AE40CB07A1}" srcOrd="0" destOrd="1" presId="urn:microsoft.com/office/officeart/2005/8/layout/process3"/>
    <dgm:cxn modelId="{5CA2E54F-4C57-4114-A9F5-35DC3759B21E}" type="presOf" srcId="{7FCAD0D7-6B39-4986-AAAF-1905792263FC}" destId="{605F6CE5-066B-415C-8F2A-10FC97CBD25D}" srcOrd="1" destOrd="0" presId="urn:microsoft.com/office/officeart/2005/8/layout/process3"/>
    <dgm:cxn modelId="{E25BA8BA-6F4E-4098-A54A-C66FAA276ABF}" type="presOf" srcId="{807A2779-87A9-420D-A77D-EC4B0D7F3910}" destId="{E79AE2B6-06D7-431F-B4F9-A31BE6D7BF94}" srcOrd="0" destOrd="0" presId="urn:microsoft.com/office/officeart/2005/8/layout/process3"/>
    <dgm:cxn modelId="{C8479EC6-2016-46A7-AEEE-5DD3DC614924}" srcId="{A2838D9F-68A0-4BD0-B8A1-DCF66B05F753}" destId="{807A2779-87A9-420D-A77D-EC4B0D7F3910}" srcOrd="2" destOrd="0" parTransId="{B02477B2-AA4F-4E78-B849-DBB6758CD1A1}" sibTransId="{E80E1F4C-26A6-45A2-915B-83639F1FBBFB}"/>
    <dgm:cxn modelId="{EEA11542-8102-4AF2-96F3-5CC34AA1A62D}" srcId="{A2838D9F-68A0-4BD0-B8A1-DCF66B05F753}" destId="{08A65335-A59E-4C7F-94B2-4369D25C23BB}" srcOrd="0" destOrd="0" parTransId="{181D8016-C816-4574-9819-23CF1C9D743A}" sibTransId="{F2A44696-0C32-45B6-964E-116B83C36C53}"/>
    <dgm:cxn modelId="{50EEFA4C-0AD0-47BF-8EE9-21BC8CC68CD9}" type="presOf" srcId="{E87BDBE2-4B11-4740-A65B-AEDCC2EB4ED7}" destId="{6D2AC4A4-BB84-4395-88C6-C7AE40CB07A1}" srcOrd="0" destOrd="3" presId="urn:microsoft.com/office/officeart/2005/8/layout/process3"/>
    <dgm:cxn modelId="{6D6A5C78-F110-43A6-B0D1-04ABC9F0E399}" type="presOf" srcId="{B110051D-8CDF-45F7-AC00-0374C8FE1474}" destId="{6D2AC4A4-BB84-4395-88C6-C7AE40CB07A1}" srcOrd="0" destOrd="0" presId="urn:microsoft.com/office/officeart/2005/8/layout/process3"/>
    <dgm:cxn modelId="{F478D498-345C-417E-BE9F-2F06AED680BD}" type="presOf" srcId="{47F88722-EE32-472A-8D08-0B4B32DE41E2}" destId="{8B69B461-02CD-4057-9B7B-62698EF78D1B}" srcOrd="0" destOrd="0" presId="urn:microsoft.com/office/officeart/2005/8/layout/process3"/>
    <dgm:cxn modelId="{1C2E4135-50E7-4115-9538-23924B2137B0}" srcId="{B053C179-82A2-4D0B-8904-AF03C768F579}" destId="{3A6568C2-691E-48C7-94DE-762EE4690A73}" srcOrd="2" destOrd="0" parTransId="{7CCB454D-9F07-44D4-9A50-29CCC725B685}" sibTransId="{DA1D95AB-24FF-42BA-83D9-AD14DB992436}"/>
    <dgm:cxn modelId="{0DB718B1-D483-48DB-B9F8-6A8491013BD9}" type="presParOf" srcId="{F9E1AE5C-CA11-46B2-BA6A-16E47BBF8150}" destId="{4A993425-8ACE-4D00-A91B-51683A518363}" srcOrd="0" destOrd="0" presId="urn:microsoft.com/office/officeart/2005/8/layout/process3"/>
    <dgm:cxn modelId="{24F20FBD-1B49-4B7B-B7E9-0288F25BAFA2}" type="presParOf" srcId="{4A993425-8ACE-4D00-A91B-51683A518363}" destId="{0340BBB5-1290-4D7D-A198-23A745ACDC0E}" srcOrd="0" destOrd="0" presId="urn:microsoft.com/office/officeart/2005/8/layout/process3"/>
    <dgm:cxn modelId="{D127A322-3781-436F-B8F8-9466E4D9BC4E}" type="presParOf" srcId="{4A993425-8ACE-4D00-A91B-51683A518363}" destId="{C0FFECEC-9A28-4606-AEF2-1205397998AA}" srcOrd="1" destOrd="0" presId="urn:microsoft.com/office/officeart/2005/8/layout/process3"/>
    <dgm:cxn modelId="{80862C3B-B8EC-4CE6-AA1C-BF9C88C9253B}" type="presParOf" srcId="{4A993425-8ACE-4D00-A91B-51683A518363}" destId="{8B69B461-02CD-4057-9B7B-62698EF78D1B}" srcOrd="2" destOrd="0" presId="urn:microsoft.com/office/officeart/2005/8/layout/process3"/>
    <dgm:cxn modelId="{AF2A85E4-9CAF-4508-BD69-F568B8253D8B}" type="presParOf" srcId="{F9E1AE5C-CA11-46B2-BA6A-16E47BBF8150}" destId="{183C8E17-6ECF-4436-BEE5-BF90CCF39B2F}" srcOrd="1" destOrd="0" presId="urn:microsoft.com/office/officeart/2005/8/layout/process3"/>
    <dgm:cxn modelId="{631305AA-AE33-44A1-8DF7-481C0C16D563}" type="presParOf" srcId="{183C8E17-6ECF-4436-BEE5-BF90CCF39B2F}" destId="{201AD0F2-DC76-477F-8BD2-30C8FF9B9CA2}" srcOrd="0" destOrd="0" presId="urn:microsoft.com/office/officeart/2005/8/layout/process3"/>
    <dgm:cxn modelId="{6B7286C2-DE08-4FE3-819E-84799CD3DBB1}" type="presParOf" srcId="{F9E1AE5C-CA11-46B2-BA6A-16E47BBF8150}" destId="{E2509DB2-735F-4E80-9049-05C10BB580E4}" srcOrd="2" destOrd="0" presId="urn:microsoft.com/office/officeart/2005/8/layout/process3"/>
    <dgm:cxn modelId="{46D9D37C-2411-4220-901B-8E713EABA837}" type="presParOf" srcId="{E2509DB2-735F-4E80-9049-05C10BB580E4}" destId="{478E876A-DF26-4BDC-9974-B706D3CE2988}" srcOrd="0" destOrd="0" presId="urn:microsoft.com/office/officeart/2005/8/layout/process3"/>
    <dgm:cxn modelId="{90B2654A-7882-4E48-9674-767C330239F6}" type="presParOf" srcId="{E2509DB2-735F-4E80-9049-05C10BB580E4}" destId="{5CF8CC78-8757-4C4A-9986-A84F897583B4}" srcOrd="1" destOrd="0" presId="urn:microsoft.com/office/officeart/2005/8/layout/process3"/>
    <dgm:cxn modelId="{FEF53606-7561-4D53-BA94-28D79D7C0A84}" type="presParOf" srcId="{E2509DB2-735F-4E80-9049-05C10BB580E4}" destId="{6D2AC4A4-BB84-4395-88C6-C7AE40CB07A1}" srcOrd="2" destOrd="0" presId="urn:microsoft.com/office/officeart/2005/8/layout/process3"/>
    <dgm:cxn modelId="{5DD5B160-1AC4-4483-BDDA-94A5D25681E8}" type="presParOf" srcId="{F9E1AE5C-CA11-46B2-BA6A-16E47BBF8150}" destId="{6FE90CF9-0291-431D-9199-84DF0E5D93CA}" srcOrd="3" destOrd="0" presId="urn:microsoft.com/office/officeart/2005/8/layout/process3"/>
    <dgm:cxn modelId="{F6473520-5FB4-40AA-838A-8CEF315115F8}" type="presParOf" srcId="{6FE90CF9-0291-431D-9199-84DF0E5D93CA}" destId="{605F6CE5-066B-415C-8F2A-10FC97CBD25D}" srcOrd="0" destOrd="0" presId="urn:microsoft.com/office/officeart/2005/8/layout/process3"/>
    <dgm:cxn modelId="{1C98B1A1-C28E-41E9-8A3D-F171961EF6DB}" type="presParOf" srcId="{F9E1AE5C-CA11-46B2-BA6A-16E47BBF8150}" destId="{B7772CCB-C091-466E-A1DD-DEF4418FE5AD}" srcOrd="4" destOrd="0" presId="urn:microsoft.com/office/officeart/2005/8/layout/process3"/>
    <dgm:cxn modelId="{B775FD87-0374-43BF-A5FF-BFD1168DD8F2}" type="presParOf" srcId="{B7772CCB-C091-466E-A1DD-DEF4418FE5AD}" destId="{E79AE2B6-06D7-431F-B4F9-A31BE6D7BF94}" srcOrd="0" destOrd="0" presId="urn:microsoft.com/office/officeart/2005/8/layout/process3"/>
    <dgm:cxn modelId="{B2125E94-929B-46AA-A1A8-521FA327402A}" type="presParOf" srcId="{B7772CCB-C091-466E-A1DD-DEF4418FE5AD}" destId="{F119437F-3E80-4DB1-B1D8-485C8BF4814D}" srcOrd="1" destOrd="0" presId="urn:microsoft.com/office/officeart/2005/8/layout/process3"/>
    <dgm:cxn modelId="{EF1A1FE7-9FAE-47F2-8786-24972AE220C4}" type="presParOf" srcId="{B7772CCB-C091-466E-A1DD-DEF4418FE5AD}" destId="{0D947EB7-1F1E-46A6-9A94-4ED87A369437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FFECEC-9A28-4606-AEF2-1205397998AA}">
      <dsp:nvSpPr>
        <dsp:cNvPr id="0" name=""/>
        <dsp:cNvSpPr/>
      </dsp:nvSpPr>
      <dsp:spPr>
        <a:xfrm>
          <a:off x="8539" y="730546"/>
          <a:ext cx="1958233" cy="754244"/>
        </a:xfrm>
        <a:prstGeom prst="roundRect">
          <a:avLst>
            <a:gd name="adj" fmla="val 10000"/>
          </a:avLst>
        </a:prstGeom>
        <a:solidFill>
          <a:srgbClr val="0070C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Mutational signatures</a:t>
          </a:r>
          <a:endParaRPr lang="en-US" sz="2400" kern="1200" dirty="0"/>
        </a:p>
      </dsp:txBody>
      <dsp:txXfrm>
        <a:off x="8539" y="730546"/>
        <a:ext cx="1958233" cy="223951"/>
      </dsp:txXfrm>
    </dsp:sp>
    <dsp:sp modelId="{8B69B461-02CD-4057-9B7B-62698EF78D1B}">
      <dsp:nvSpPr>
        <dsp:cNvPr id="0" name=""/>
        <dsp:cNvSpPr/>
      </dsp:nvSpPr>
      <dsp:spPr>
        <a:xfrm>
          <a:off x="409623" y="984486"/>
          <a:ext cx="1958233" cy="2277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Mutational signatures extraction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Analysis of differences</a:t>
          </a:r>
          <a:endParaRPr lang="en-US" sz="1800" kern="1200" dirty="0"/>
        </a:p>
      </dsp:txBody>
      <dsp:txXfrm>
        <a:off x="466978" y="1041841"/>
        <a:ext cx="1843523" cy="2162290"/>
      </dsp:txXfrm>
    </dsp:sp>
    <dsp:sp modelId="{183C8E17-6ECF-4436-BEE5-BF90CCF39B2F}">
      <dsp:nvSpPr>
        <dsp:cNvPr id="0" name=""/>
        <dsp:cNvSpPr/>
      </dsp:nvSpPr>
      <dsp:spPr>
        <a:xfrm rot="341">
          <a:off x="2263633" y="598908"/>
          <a:ext cx="629345" cy="4875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00" kern="1200" dirty="0"/>
        </a:p>
      </dsp:txBody>
      <dsp:txXfrm>
        <a:off x="2263633" y="696410"/>
        <a:ext cx="483082" cy="292525"/>
      </dsp:txXfrm>
    </dsp:sp>
    <dsp:sp modelId="{5CF8CC78-8757-4C4A-9986-A84F897583B4}">
      <dsp:nvSpPr>
        <dsp:cNvPr id="0" name=""/>
        <dsp:cNvSpPr/>
      </dsp:nvSpPr>
      <dsp:spPr>
        <a:xfrm>
          <a:off x="3154216" y="731865"/>
          <a:ext cx="1958233" cy="747458"/>
        </a:xfrm>
        <a:prstGeom prst="roundRect">
          <a:avLst>
            <a:gd name="adj" fmla="val 10000"/>
          </a:avLst>
        </a:prstGeom>
        <a:solidFill>
          <a:srgbClr val="0070C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Metastatic scoring</a:t>
          </a:r>
          <a:endParaRPr lang="en-US" sz="2400" kern="1200" dirty="0"/>
        </a:p>
      </dsp:txBody>
      <dsp:txXfrm>
        <a:off x="3154216" y="731865"/>
        <a:ext cx="1958233" cy="221936"/>
      </dsp:txXfrm>
    </dsp:sp>
    <dsp:sp modelId="{6D2AC4A4-BB84-4395-88C6-C7AE40CB07A1}">
      <dsp:nvSpPr>
        <dsp:cNvPr id="0" name=""/>
        <dsp:cNvSpPr/>
      </dsp:nvSpPr>
      <dsp:spPr>
        <a:xfrm>
          <a:off x="3555300" y="983167"/>
          <a:ext cx="1958233" cy="2277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Marker genes selection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Gene expression data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Scoring 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800" kern="1200" dirty="0"/>
        </a:p>
      </dsp:txBody>
      <dsp:txXfrm>
        <a:off x="3612655" y="1040522"/>
        <a:ext cx="1843523" cy="2162290"/>
      </dsp:txXfrm>
    </dsp:sp>
    <dsp:sp modelId="{6FE90CF9-0291-431D-9199-84DF0E5D93CA}">
      <dsp:nvSpPr>
        <dsp:cNvPr id="0" name=""/>
        <dsp:cNvSpPr/>
      </dsp:nvSpPr>
      <dsp:spPr>
        <a:xfrm rot="21594531">
          <a:off x="5409310" y="596531"/>
          <a:ext cx="629346" cy="4875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77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00" kern="1200" dirty="0"/>
        </a:p>
      </dsp:txBody>
      <dsp:txXfrm>
        <a:off x="5409310" y="694156"/>
        <a:ext cx="483083" cy="292525"/>
      </dsp:txXfrm>
    </dsp:sp>
    <dsp:sp modelId="{F119437F-3E80-4DB1-B1D8-485C8BF4814D}">
      <dsp:nvSpPr>
        <dsp:cNvPr id="0" name=""/>
        <dsp:cNvSpPr/>
      </dsp:nvSpPr>
      <dsp:spPr>
        <a:xfrm>
          <a:off x="6299893" y="711282"/>
          <a:ext cx="1958233" cy="852392"/>
        </a:xfrm>
        <a:prstGeom prst="roundRect">
          <a:avLst>
            <a:gd name="adj" fmla="val 10000"/>
          </a:avLst>
        </a:prstGeom>
        <a:solidFill>
          <a:srgbClr val="0070C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Therapy impact</a:t>
          </a:r>
          <a:endParaRPr lang="en-US" sz="2400" kern="1200" dirty="0"/>
        </a:p>
      </dsp:txBody>
      <dsp:txXfrm>
        <a:off x="6299893" y="711282"/>
        <a:ext cx="1958233" cy="253093"/>
      </dsp:txXfrm>
    </dsp:sp>
    <dsp:sp modelId="{0D947EB7-1F1E-46A6-9A94-4ED87A369437}">
      <dsp:nvSpPr>
        <dsp:cNvPr id="0" name=""/>
        <dsp:cNvSpPr/>
      </dsp:nvSpPr>
      <dsp:spPr>
        <a:xfrm>
          <a:off x="6700977" y="1003750"/>
          <a:ext cx="1958233" cy="2277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Survival analysis</a:t>
          </a:r>
          <a:endParaRPr lang="en-US" sz="1800" kern="1200" dirty="0"/>
        </a:p>
      </dsp:txBody>
      <dsp:txXfrm>
        <a:off x="6758332" y="1061105"/>
        <a:ext cx="1843523" cy="21622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5382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6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4110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71909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498600"/>
            <a:ext cx="11029615" cy="4360199"/>
          </a:xfrm>
        </p:spPr>
        <p:txBody>
          <a:bodyPr anchor="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4244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95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206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2976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76350"/>
            <a:ext cx="4937760" cy="459274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7384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0671" y="1276349"/>
            <a:ext cx="4937760" cy="459274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378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276350"/>
            <a:ext cx="4937760" cy="56970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674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276350"/>
            <a:ext cx="4937760" cy="56970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068302"/>
            <a:ext cx="4937760" cy="389223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068302"/>
            <a:ext cx="4937760" cy="389223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132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592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45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929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741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611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276350"/>
            <a:ext cx="10058400" cy="49784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D2DAE2E-A3A3-4E5B-8BC8-A236530B50C8}" type="datetimeFigureOut">
              <a:rPr lang="en-US" smtClean="0"/>
              <a:t>9/2/2018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D36115C-D3B5-4F5E-9A6B-081B5162498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04775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3007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  <p:sldLayoutId id="2147483716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rgbClr val="0070C0"/>
        </a:buClr>
        <a:buSzPct val="100000"/>
        <a:buFont typeface="Wingdings" panose="05000000000000000000" pitchFamily="2" charset="2"/>
        <a:buChar char="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717550" indent="-339725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70C0"/>
        </a:buClr>
        <a:buFont typeface="Wingdings" panose="05000000000000000000" pitchFamily="2" charset="2"/>
        <a:buChar char=""/>
        <a:defRPr sz="18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984250" indent="-246063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70C0"/>
        </a:buClr>
        <a:buFont typeface="Wingdings" panose="05000000000000000000" pitchFamily="2" charset="2"/>
        <a:buChar char=""/>
        <a:defRPr sz="14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85267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70C0"/>
        </a:buClr>
        <a:buFont typeface="Wingdings" panose="05000000000000000000" pitchFamily="2" charset="2"/>
        <a:buChar char=""/>
        <a:defRPr sz="14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103555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70C0"/>
        </a:buClr>
        <a:buFont typeface="Wingdings" panose="05000000000000000000" pitchFamily="2" charset="2"/>
        <a:buChar char=""/>
        <a:defRPr sz="14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ancer.sanger.ac.uk/cosmic/signature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0850" y="1922463"/>
            <a:ext cx="8947150" cy="2243137"/>
          </a:xfrm>
        </p:spPr>
        <p:txBody>
          <a:bodyPr>
            <a:normAutofit/>
          </a:bodyPr>
          <a:lstStyle/>
          <a:p>
            <a:r>
              <a:rPr lang="en-US" sz="3600" dirty="0" smtClean="0"/>
              <a:t>Characterization </a:t>
            </a:r>
            <a:r>
              <a:rPr lang="en-US" sz="3600" dirty="0"/>
              <a:t>of mutational processes </a:t>
            </a:r>
            <a:r>
              <a:rPr lang="en-US" sz="3600" dirty="0" smtClean="0"/>
              <a:t>affecting </a:t>
            </a:r>
            <a:r>
              <a:rPr lang="en-US" sz="3600" dirty="0"/>
              <a:t>metastatic transformation in </a:t>
            </a:r>
            <a:r>
              <a:rPr lang="en-US" sz="3600" dirty="0" smtClean="0"/>
              <a:t>melanoma and the impact on therapy 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0850" y="4800600"/>
            <a:ext cx="8947150" cy="1136650"/>
          </a:xfr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endParaRPr lang="en-US" sz="1600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600" dirty="0" smtClean="0"/>
              <a:t>Laura Vo Ngoc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600" dirty="0" smtClean="0"/>
              <a:t>01 August, 2018</a:t>
            </a:r>
          </a:p>
          <a:p>
            <a:pPr>
              <a:lnSpc>
                <a:spcPct val="100000"/>
              </a:lnSpc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292319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796" y="1196666"/>
            <a:ext cx="5740820" cy="422689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98" y="1196666"/>
            <a:ext cx="5740820" cy="422689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35050" y="1123950"/>
            <a:ext cx="4692650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SKCM TP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62800" y="1196666"/>
            <a:ext cx="4692650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UVM 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80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44450" y="5695950"/>
            <a:ext cx="12293600" cy="1226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16"/>
          <a:stretch/>
        </p:blipFill>
        <p:spPr>
          <a:xfrm>
            <a:off x="666750" y="63500"/>
            <a:ext cx="4996380" cy="35705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6"/>
          <a:stretch/>
        </p:blipFill>
        <p:spPr>
          <a:xfrm>
            <a:off x="1868330" y="3797300"/>
            <a:ext cx="3096930" cy="29654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14"/>
          <a:stretch/>
        </p:blipFill>
        <p:spPr>
          <a:xfrm>
            <a:off x="6652160" y="63500"/>
            <a:ext cx="4996380" cy="35781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2"/>
          <a:stretch/>
        </p:blipFill>
        <p:spPr>
          <a:xfrm>
            <a:off x="7601884" y="3797300"/>
            <a:ext cx="3107213" cy="29654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6100" y="38100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S7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451600" y="63500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S1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2025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44450" y="5695950"/>
            <a:ext cx="12293600" cy="1226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944" y="1"/>
            <a:ext cx="4542164" cy="3406623"/>
          </a:xfrm>
          <a:prstGeom prst="rect">
            <a:avLst/>
          </a:prstGeom>
          <a:ln>
            <a:noFill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108" y="66523"/>
            <a:ext cx="4542164" cy="34066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944" y="3406622"/>
            <a:ext cx="4542164" cy="3406623"/>
          </a:xfrm>
          <a:prstGeom prst="rect">
            <a:avLst/>
          </a:prstGeom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108" y="3406622"/>
            <a:ext cx="4542164" cy="340662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85850" y="1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S7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085850" y="3419322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S1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254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3"/>
          </p:nvPr>
        </p:nvSpPr>
        <p:spPr>
          <a:xfrm>
            <a:off x="6217920" y="1276350"/>
            <a:ext cx="5605780" cy="569702"/>
          </a:xfrm>
        </p:spPr>
        <p:txBody>
          <a:bodyPr/>
          <a:lstStyle/>
          <a:p>
            <a:pPr algn="ctr"/>
            <a:r>
              <a:rPr lang="en-US" dirty="0" smtClean="0"/>
              <a:t>SKCM metastatic tumors (n = 21)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CoxPH</a:t>
            </a:r>
            <a:r>
              <a:rPr lang="en-US" dirty="0" smtClean="0"/>
              <a:t> survival models TCGA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53999" y="1276350"/>
            <a:ext cx="5781041" cy="569702"/>
          </a:xfrm>
        </p:spPr>
        <p:txBody>
          <a:bodyPr/>
          <a:lstStyle/>
          <a:p>
            <a:pPr algn="ctr"/>
            <a:r>
              <a:rPr lang="en-US" dirty="0" smtClean="0"/>
              <a:t>SKCM primary tumors (n = 27)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526599021"/>
              </p:ext>
            </p:extLst>
          </p:nvPr>
        </p:nvGraphicFramePr>
        <p:xfrm>
          <a:off x="6217920" y="2068302"/>
          <a:ext cx="5605780" cy="23879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33780">
                  <a:extLst>
                    <a:ext uri="{9D8B030D-6E8A-4147-A177-3AD203B41FA5}">
                      <a16:colId xmlns:a16="http://schemas.microsoft.com/office/drawing/2014/main" val="3858887782"/>
                    </a:ext>
                  </a:extLst>
                </a:gridCol>
                <a:gridCol w="934400">
                  <a:extLst>
                    <a:ext uri="{9D8B030D-6E8A-4147-A177-3AD203B41FA5}">
                      <a16:colId xmlns:a16="http://schemas.microsoft.com/office/drawing/2014/main" val="1882381939"/>
                    </a:ext>
                  </a:extLst>
                </a:gridCol>
                <a:gridCol w="934400">
                  <a:extLst>
                    <a:ext uri="{9D8B030D-6E8A-4147-A177-3AD203B41FA5}">
                      <a16:colId xmlns:a16="http://schemas.microsoft.com/office/drawing/2014/main" val="3143727645"/>
                    </a:ext>
                  </a:extLst>
                </a:gridCol>
                <a:gridCol w="934400">
                  <a:extLst>
                    <a:ext uri="{9D8B030D-6E8A-4147-A177-3AD203B41FA5}">
                      <a16:colId xmlns:a16="http://schemas.microsoft.com/office/drawing/2014/main" val="4215455467"/>
                    </a:ext>
                  </a:extLst>
                </a:gridCol>
                <a:gridCol w="934400">
                  <a:extLst>
                    <a:ext uri="{9D8B030D-6E8A-4147-A177-3AD203B41FA5}">
                      <a16:colId xmlns:a16="http://schemas.microsoft.com/office/drawing/2014/main" val="3639054344"/>
                    </a:ext>
                  </a:extLst>
                </a:gridCol>
                <a:gridCol w="934400">
                  <a:extLst>
                    <a:ext uri="{9D8B030D-6E8A-4147-A177-3AD203B41FA5}">
                      <a16:colId xmlns:a16="http://schemas.microsoft.com/office/drawing/2014/main" val="3620510587"/>
                    </a:ext>
                  </a:extLst>
                </a:gridCol>
              </a:tblGrid>
              <a:tr h="49540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Coefficient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HR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Standard error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Z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Pr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(&gt;|z|)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13637047"/>
                  </a:ext>
                </a:extLst>
              </a:tr>
              <a:tr h="2788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Interferon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-3.625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2.67E-02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1.44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-2.517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smtClean="0">
                          <a:solidFill>
                            <a:schemeClr val="tx1"/>
                          </a:solidFill>
                          <a:effectLst/>
                        </a:rPr>
                        <a:t>0.0118*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2487382272"/>
                  </a:ext>
                </a:extLst>
              </a:tr>
              <a:tr h="49540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Interferon + radiation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-2.882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5.60E-02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1.462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-1.972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smtClean="0">
                          <a:solidFill>
                            <a:schemeClr val="tx1"/>
                          </a:solidFill>
                          <a:effectLst/>
                        </a:rPr>
                        <a:t>0.0486*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2852717559"/>
                  </a:ext>
                </a:extLst>
              </a:tr>
              <a:tr h="2788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Radiation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-3.981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6.87E-03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1.71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-2.913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smtClean="0">
                          <a:solidFill>
                            <a:schemeClr val="tx1"/>
                          </a:solidFill>
                          <a:effectLst/>
                        </a:rPr>
                        <a:t>0.0036*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2557484100"/>
                  </a:ext>
                </a:extLst>
              </a:tr>
              <a:tr h="2788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S7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-2.763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6.31E-02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1.049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-2.635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smtClean="0">
                          <a:solidFill>
                            <a:schemeClr val="tx1"/>
                          </a:solidFill>
                          <a:effectLst/>
                        </a:rPr>
                        <a:t>0.0084*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3192439468"/>
                  </a:ext>
                </a:extLst>
              </a:tr>
              <a:tr h="2788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S6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1.206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1.73E-05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5.313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2.270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smtClean="0">
                          <a:solidFill>
                            <a:schemeClr val="tx1"/>
                          </a:solidFill>
                          <a:effectLst/>
                        </a:rPr>
                        <a:t>0.0232*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2726150697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6057388"/>
              </p:ext>
            </p:extLst>
          </p:nvPr>
        </p:nvGraphicFramePr>
        <p:xfrm>
          <a:off x="253999" y="2068302"/>
          <a:ext cx="5781042" cy="16387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62972">
                  <a:extLst>
                    <a:ext uri="{9D8B030D-6E8A-4147-A177-3AD203B41FA5}">
                      <a16:colId xmlns:a16="http://schemas.microsoft.com/office/drawing/2014/main" val="2802449257"/>
                    </a:ext>
                  </a:extLst>
                </a:gridCol>
                <a:gridCol w="963614">
                  <a:extLst>
                    <a:ext uri="{9D8B030D-6E8A-4147-A177-3AD203B41FA5}">
                      <a16:colId xmlns:a16="http://schemas.microsoft.com/office/drawing/2014/main" val="689795032"/>
                    </a:ext>
                  </a:extLst>
                </a:gridCol>
                <a:gridCol w="963614">
                  <a:extLst>
                    <a:ext uri="{9D8B030D-6E8A-4147-A177-3AD203B41FA5}">
                      <a16:colId xmlns:a16="http://schemas.microsoft.com/office/drawing/2014/main" val="2542257361"/>
                    </a:ext>
                  </a:extLst>
                </a:gridCol>
                <a:gridCol w="963614">
                  <a:extLst>
                    <a:ext uri="{9D8B030D-6E8A-4147-A177-3AD203B41FA5}">
                      <a16:colId xmlns:a16="http://schemas.microsoft.com/office/drawing/2014/main" val="1003135431"/>
                    </a:ext>
                  </a:extLst>
                </a:gridCol>
                <a:gridCol w="963614">
                  <a:extLst>
                    <a:ext uri="{9D8B030D-6E8A-4147-A177-3AD203B41FA5}">
                      <a16:colId xmlns:a16="http://schemas.microsoft.com/office/drawing/2014/main" val="62665548"/>
                    </a:ext>
                  </a:extLst>
                </a:gridCol>
                <a:gridCol w="963614">
                  <a:extLst>
                    <a:ext uri="{9D8B030D-6E8A-4147-A177-3AD203B41FA5}">
                      <a16:colId xmlns:a16="http://schemas.microsoft.com/office/drawing/2014/main" val="2158045952"/>
                    </a:ext>
                  </a:extLst>
                </a:gridCol>
              </a:tblGrid>
              <a:tr h="56074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Coefficient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HR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Standard error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Z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Pr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(&gt;|z|)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extLst>
                  <a:ext uri="{0D108BD9-81ED-4DB2-BD59-A6C34878D82A}">
                    <a16:rowId xmlns:a16="http://schemas.microsoft.com/office/drawing/2014/main" val="237858996"/>
                  </a:ext>
                </a:extLst>
              </a:tr>
              <a:tr h="3056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S11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6.55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6.96E+02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3.24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2.0200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smtClean="0">
                          <a:solidFill>
                            <a:schemeClr val="tx1"/>
                          </a:solidFill>
                          <a:effectLst/>
                        </a:rPr>
                        <a:t>0.0434*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extLst>
                  <a:ext uri="{0D108BD9-81ED-4DB2-BD59-A6C34878D82A}">
                    <a16:rowId xmlns:a16="http://schemas.microsoft.com/office/drawing/2014/main" val="3113204113"/>
                  </a:ext>
                </a:extLst>
              </a:tr>
              <a:tr h="3056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S23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1.09E+01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5.22E+04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4.80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2.2620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smtClean="0">
                          <a:solidFill>
                            <a:schemeClr val="tx1"/>
                          </a:solidFill>
                          <a:effectLst/>
                        </a:rPr>
                        <a:t>0.0236*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extLst>
                  <a:ext uri="{0D108BD9-81ED-4DB2-BD59-A6C34878D82A}">
                    <a16:rowId xmlns:a16="http://schemas.microsoft.com/office/drawing/2014/main" val="3801947581"/>
                  </a:ext>
                </a:extLst>
              </a:tr>
              <a:tr h="3056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Stage III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2.52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1.24E+01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6.44E-01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3.8480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smtClean="0">
                          <a:solidFill>
                            <a:schemeClr val="tx1"/>
                          </a:solidFill>
                          <a:effectLst/>
                        </a:rPr>
                        <a:t>0.0001*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b"/>
                </a:tc>
                <a:extLst>
                  <a:ext uri="{0D108BD9-81ED-4DB2-BD59-A6C34878D82A}">
                    <a16:rowId xmlns:a16="http://schemas.microsoft.com/office/drawing/2014/main" val="125320121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776728" y="4815679"/>
            <a:ext cx="2735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 rank test:   p = 4 x 10</a:t>
            </a:r>
            <a:r>
              <a:rPr lang="en-US" baseline="30000" dirty="0" smtClean="0"/>
              <a:t>-5</a:t>
            </a:r>
          </a:p>
          <a:p>
            <a:r>
              <a:rPr lang="en-US" dirty="0" smtClean="0"/>
              <a:t>Concordance:   72.9%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800340" y="4833842"/>
            <a:ext cx="2440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 rank test:   p = 0.02</a:t>
            </a:r>
            <a:endParaRPr lang="en-US" baseline="30000" dirty="0" smtClean="0"/>
          </a:p>
          <a:p>
            <a:r>
              <a:rPr lang="en-US" dirty="0" smtClean="0"/>
              <a:t>Concordance:   68.1%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86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3"/>
          </p:nvPr>
        </p:nvSpPr>
        <p:spPr>
          <a:xfrm>
            <a:off x="6217920" y="1276350"/>
            <a:ext cx="5605780" cy="569702"/>
          </a:xfrm>
        </p:spPr>
        <p:txBody>
          <a:bodyPr/>
          <a:lstStyle/>
          <a:p>
            <a:pPr algn="ctr"/>
            <a:r>
              <a:rPr lang="en-US" dirty="0" smtClean="0"/>
              <a:t>Brazilian sample (n = 95)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CoxPH survival models ICGC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53999" y="1276350"/>
            <a:ext cx="5781041" cy="569702"/>
          </a:xfrm>
        </p:spPr>
        <p:txBody>
          <a:bodyPr/>
          <a:lstStyle/>
          <a:p>
            <a:pPr algn="ctr"/>
            <a:r>
              <a:rPr lang="en-US" dirty="0" smtClean="0"/>
              <a:t>Australian sample (n = 50): stage only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146640008"/>
              </p:ext>
            </p:extLst>
          </p:nvPr>
        </p:nvGraphicFramePr>
        <p:xfrm>
          <a:off x="6217920" y="2068302"/>
          <a:ext cx="5605780" cy="34984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33780">
                  <a:extLst>
                    <a:ext uri="{9D8B030D-6E8A-4147-A177-3AD203B41FA5}">
                      <a16:colId xmlns:a16="http://schemas.microsoft.com/office/drawing/2014/main" val="3858887782"/>
                    </a:ext>
                  </a:extLst>
                </a:gridCol>
                <a:gridCol w="934400">
                  <a:extLst>
                    <a:ext uri="{9D8B030D-6E8A-4147-A177-3AD203B41FA5}">
                      <a16:colId xmlns:a16="http://schemas.microsoft.com/office/drawing/2014/main" val="1882381939"/>
                    </a:ext>
                  </a:extLst>
                </a:gridCol>
                <a:gridCol w="934400">
                  <a:extLst>
                    <a:ext uri="{9D8B030D-6E8A-4147-A177-3AD203B41FA5}">
                      <a16:colId xmlns:a16="http://schemas.microsoft.com/office/drawing/2014/main" val="3143727645"/>
                    </a:ext>
                  </a:extLst>
                </a:gridCol>
                <a:gridCol w="934400">
                  <a:extLst>
                    <a:ext uri="{9D8B030D-6E8A-4147-A177-3AD203B41FA5}">
                      <a16:colId xmlns:a16="http://schemas.microsoft.com/office/drawing/2014/main" val="4215455467"/>
                    </a:ext>
                  </a:extLst>
                </a:gridCol>
                <a:gridCol w="934400">
                  <a:extLst>
                    <a:ext uri="{9D8B030D-6E8A-4147-A177-3AD203B41FA5}">
                      <a16:colId xmlns:a16="http://schemas.microsoft.com/office/drawing/2014/main" val="3639054344"/>
                    </a:ext>
                  </a:extLst>
                </a:gridCol>
                <a:gridCol w="934400">
                  <a:extLst>
                    <a:ext uri="{9D8B030D-6E8A-4147-A177-3AD203B41FA5}">
                      <a16:colId xmlns:a16="http://schemas.microsoft.com/office/drawing/2014/main" val="3620510587"/>
                    </a:ext>
                  </a:extLst>
                </a:gridCol>
              </a:tblGrid>
              <a:tr h="49540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Coefficient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HR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Standard error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Z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Pr(&gt;|z|)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13637047"/>
                  </a:ext>
                </a:extLst>
              </a:tr>
              <a:tr h="2788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Stage II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1.5725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4.8189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0.7749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2.029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0.0424*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2487382272"/>
                  </a:ext>
                </a:extLst>
              </a:tr>
              <a:tr h="49540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Stage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  <a:effectLst/>
                        </a:rPr>
                        <a:t> III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1.7821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5.9426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0.7722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2.739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0.0210*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2852717559"/>
                  </a:ext>
                </a:extLst>
              </a:tr>
              <a:tr h="2788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Stage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IV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2.1183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8.3172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0.7733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2.739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0.0062*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2557484100"/>
                  </a:ext>
                </a:extLst>
              </a:tr>
              <a:tr h="27887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Immuno-therapy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-0.1028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1.1082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1.0548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0.097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0.9224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3192439468"/>
                  </a:ext>
                </a:extLst>
              </a:tr>
              <a:tr h="27887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No treatment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-1.1033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0.3319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0.3429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-3.126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0.0012*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2726150697"/>
                  </a:ext>
                </a:extLst>
              </a:tr>
              <a:tr h="2788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Radiation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2.0233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7.5632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0.8888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2.277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0.0228*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1700765625"/>
                  </a:ext>
                </a:extLst>
              </a:tr>
              <a:tr h="2788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Calibri" panose="020F0502020204030204" pitchFamily="34" charset="0"/>
                        </a:rPr>
                        <a:t>Surgery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Calibri" panose="020F0502020204030204" pitchFamily="34" charset="0"/>
                        </a:rPr>
                        <a:t>-0.8600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Calibri" panose="020F0502020204030204" pitchFamily="34" charset="0"/>
                        </a:rPr>
                        <a:t>0.4232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Calibri" panose="020F0502020204030204" pitchFamily="34" charset="0"/>
                        </a:rPr>
                        <a:t>0.3849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Calibri" panose="020F0502020204030204" pitchFamily="34" charset="0"/>
                        </a:rPr>
                        <a:t>-2.234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Calibri" panose="020F0502020204030204" pitchFamily="34" charset="0"/>
                        </a:rPr>
                        <a:t>0.0255*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59055" marR="59055" marT="31168" marB="31168" anchor="ctr"/>
                </a:tc>
                <a:extLst>
                  <a:ext uri="{0D108BD9-81ED-4DB2-BD59-A6C34878D82A}">
                    <a16:rowId xmlns:a16="http://schemas.microsoft.com/office/drawing/2014/main" val="231515887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8321365"/>
              </p:ext>
            </p:extLst>
          </p:nvPr>
        </p:nvGraphicFramePr>
        <p:xfrm>
          <a:off x="253999" y="2068302"/>
          <a:ext cx="5781042" cy="17380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62972">
                  <a:extLst>
                    <a:ext uri="{9D8B030D-6E8A-4147-A177-3AD203B41FA5}">
                      <a16:colId xmlns:a16="http://schemas.microsoft.com/office/drawing/2014/main" val="2802449257"/>
                    </a:ext>
                  </a:extLst>
                </a:gridCol>
                <a:gridCol w="963614">
                  <a:extLst>
                    <a:ext uri="{9D8B030D-6E8A-4147-A177-3AD203B41FA5}">
                      <a16:colId xmlns:a16="http://schemas.microsoft.com/office/drawing/2014/main" val="689795032"/>
                    </a:ext>
                  </a:extLst>
                </a:gridCol>
                <a:gridCol w="963614">
                  <a:extLst>
                    <a:ext uri="{9D8B030D-6E8A-4147-A177-3AD203B41FA5}">
                      <a16:colId xmlns:a16="http://schemas.microsoft.com/office/drawing/2014/main" val="2542257361"/>
                    </a:ext>
                  </a:extLst>
                </a:gridCol>
                <a:gridCol w="963614">
                  <a:extLst>
                    <a:ext uri="{9D8B030D-6E8A-4147-A177-3AD203B41FA5}">
                      <a16:colId xmlns:a16="http://schemas.microsoft.com/office/drawing/2014/main" val="1003135431"/>
                    </a:ext>
                  </a:extLst>
                </a:gridCol>
                <a:gridCol w="963614">
                  <a:extLst>
                    <a:ext uri="{9D8B030D-6E8A-4147-A177-3AD203B41FA5}">
                      <a16:colId xmlns:a16="http://schemas.microsoft.com/office/drawing/2014/main" val="62665548"/>
                    </a:ext>
                  </a:extLst>
                </a:gridCol>
                <a:gridCol w="963614">
                  <a:extLst>
                    <a:ext uri="{9D8B030D-6E8A-4147-A177-3AD203B41FA5}">
                      <a16:colId xmlns:a16="http://schemas.microsoft.com/office/drawing/2014/main" val="2158045952"/>
                    </a:ext>
                  </a:extLst>
                </a:gridCol>
              </a:tblGrid>
              <a:tr h="56074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Coefficient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HR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Standard error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Z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Pr(&gt;|z|)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extLst>
                  <a:ext uri="{0D108BD9-81ED-4DB2-BD59-A6C34878D82A}">
                    <a16:rowId xmlns:a16="http://schemas.microsoft.com/office/drawing/2014/main" val="237858996"/>
                  </a:ext>
                </a:extLst>
              </a:tr>
              <a:tr h="3056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Stage II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0.0503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1.0517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0.3979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0.127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0.8993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extLst>
                  <a:ext uri="{0D108BD9-81ED-4DB2-BD59-A6C34878D82A}">
                    <a16:rowId xmlns:a16="http://schemas.microsoft.com/office/drawing/2014/main" val="3113204113"/>
                  </a:ext>
                </a:extLst>
              </a:tr>
              <a:tr h="3056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Stage III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0.6453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1.90649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0.4183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1.543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0.1229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extLst>
                  <a:ext uri="{0D108BD9-81ED-4DB2-BD59-A6C34878D82A}">
                    <a16:rowId xmlns:a16="http://schemas.microsoft.com/office/drawing/2014/main" val="3801947581"/>
                  </a:ext>
                </a:extLst>
              </a:tr>
              <a:tr h="3056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Stage 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IV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1.2931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3.6441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0.5964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2.168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0.0301*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Calibri" panose="020F0502020204030204" pitchFamily="34" charset="0"/>
                      </a:endParaRPr>
                    </a:p>
                  </a:txBody>
                  <a:tcPr marL="68580" marR="68580" marT="36195" marB="36195" anchor="ctr"/>
                </a:tc>
                <a:extLst>
                  <a:ext uri="{0D108BD9-81ED-4DB2-BD59-A6C34878D82A}">
                    <a16:rowId xmlns:a16="http://schemas.microsoft.com/office/drawing/2014/main" val="125320121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931033" y="5688489"/>
            <a:ext cx="2426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 rank test:   p = 0.07</a:t>
            </a:r>
            <a:endParaRPr lang="en-US" baseline="30000" dirty="0" smtClean="0"/>
          </a:p>
          <a:p>
            <a:r>
              <a:rPr lang="en-US" dirty="0" smtClean="0"/>
              <a:t>Concordance:   60.7%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800340" y="5688489"/>
            <a:ext cx="2440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 rank test:   p = 0.02</a:t>
            </a:r>
            <a:endParaRPr lang="en-US" baseline="30000" dirty="0" smtClean="0"/>
          </a:p>
          <a:p>
            <a:r>
              <a:rPr lang="en-US" dirty="0" smtClean="0"/>
              <a:t>Concordance:   68.1%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15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limitations…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Sample size</a:t>
            </a:r>
          </a:p>
          <a:p>
            <a:r>
              <a:rPr lang="en-US" dirty="0" smtClean="0"/>
              <a:t>Lack of matched samples</a:t>
            </a:r>
          </a:p>
          <a:p>
            <a:r>
              <a:rPr lang="en-US" dirty="0" smtClean="0"/>
              <a:t>No matched control data</a:t>
            </a:r>
          </a:p>
          <a:p>
            <a:r>
              <a:rPr lang="en-US" dirty="0" smtClean="0"/>
              <a:t>Missing survival, therapy, clinical data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Australian cohort models with more samples</a:t>
            </a:r>
          </a:p>
          <a:p>
            <a:r>
              <a:rPr lang="en-US" dirty="0" smtClean="0"/>
              <a:t>TCGA cohorts in ICGC samples</a:t>
            </a:r>
          </a:p>
          <a:p>
            <a:r>
              <a:rPr lang="en-US" dirty="0" smtClean="0"/>
              <a:t>…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97280" y="3626703"/>
            <a:ext cx="10058400" cy="7611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… and work to be done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83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Alexandrov </a:t>
            </a:r>
            <a:r>
              <a:rPr lang="en-US" sz="1800" dirty="0"/>
              <a:t>LB, Nik-Zainal S, Wedge DC, et al. Signatures of mutational processes in human cancer. </a:t>
            </a:r>
            <a:r>
              <a:rPr lang="en-US" sz="1800" i="1" dirty="0"/>
              <a:t>Nature</a:t>
            </a:r>
            <a:r>
              <a:rPr lang="en-US" sz="1800" dirty="0"/>
              <a:t>. 2013;500(7463):415-421</a:t>
            </a:r>
            <a:r>
              <a:rPr lang="en-US" sz="1800" dirty="0" smtClean="0"/>
              <a:t>.</a:t>
            </a:r>
          </a:p>
          <a:p>
            <a:r>
              <a:rPr lang="en-US" sz="1800" dirty="0" smtClean="0"/>
              <a:t>Arrangoiz </a:t>
            </a:r>
            <a:r>
              <a:rPr lang="en-US" sz="1800" dirty="0"/>
              <a:t>R. Melanoma Review: Epidemiology, Risk Factors, Diagnosis and Staging. </a:t>
            </a:r>
            <a:r>
              <a:rPr lang="en-US" sz="1800" i="1" dirty="0"/>
              <a:t>J Cancer Treat Res</a:t>
            </a:r>
            <a:r>
              <a:rPr lang="en-US" sz="1800" dirty="0"/>
              <a:t>. 2016;4(1):1</a:t>
            </a:r>
            <a:r>
              <a:rPr lang="en-US" sz="1800" dirty="0" smtClean="0"/>
              <a:t>.</a:t>
            </a:r>
          </a:p>
          <a:p>
            <a:r>
              <a:rPr lang="en-US" sz="1800" dirty="0" smtClean="0"/>
              <a:t>Forbes </a:t>
            </a:r>
            <a:r>
              <a:rPr lang="en-US" sz="1800" dirty="0"/>
              <a:t>SA, Bindal N, Bamford S, et al. COSMIC : mining complete cancer genomes in the Catalogue of Somatic Mutations in Cancer. 2018;39(October 2010):945-950.</a:t>
            </a:r>
            <a:endParaRPr lang="en-US" sz="1800" dirty="0" smtClean="0"/>
          </a:p>
          <a:p>
            <a:r>
              <a:rPr lang="en-US" sz="1800" dirty="0" smtClean="0"/>
              <a:t>Lambert </a:t>
            </a:r>
            <a:r>
              <a:rPr lang="en-US" sz="1800" dirty="0"/>
              <a:t>AW, Pattabiraman DR, Weinberg RA. Emerging Biological Principles of Metastasis. </a:t>
            </a:r>
            <a:r>
              <a:rPr lang="en-US" sz="1800" i="1" dirty="0"/>
              <a:t>Cell</a:t>
            </a:r>
            <a:r>
              <a:rPr lang="en-US" sz="1800" dirty="0"/>
              <a:t>. 2017;168(4):670-691.</a:t>
            </a:r>
            <a:endParaRPr lang="en-US" sz="1800" dirty="0" smtClean="0"/>
          </a:p>
          <a:p>
            <a:r>
              <a:rPr lang="en-US" sz="1800" dirty="0" smtClean="0"/>
              <a:t>Sandru </a:t>
            </a:r>
            <a:r>
              <a:rPr lang="en-US" sz="1800" dirty="0"/>
              <a:t>A, Voinea S, Panaitescu E, Blidaru A. Survival rates of patients with metastatic malignant melanoma. </a:t>
            </a:r>
            <a:r>
              <a:rPr lang="en-US" sz="1800" i="1" dirty="0"/>
              <a:t>J Med Life</a:t>
            </a:r>
            <a:r>
              <a:rPr lang="en-US" sz="1800" dirty="0"/>
              <a:t>. 2014;7(4):572-576.</a:t>
            </a:r>
          </a:p>
        </p:txBody>
      </p:sp>
    </p:spTree>
    <p:extLst>
      <p:ext uri="{BB962C8B-B14F-4D97-AF65-F5344CB8AC3E}">
        <p14:creationId xmlns:p14="http://schemas.microsoft.com/office/powerpoint/2010/main" val="1135559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-44450" y="5695950"/>
            <a:ext cx="12293600" cy="1226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7044186" y="1276350"/>
            <a:ext cx="4111494" cy="459274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Metastasis</a:t>
            </a:r>
          </a:p>
          <a:p>
            <a:pPr marL="266700" lvl="1" indent="-266700"/>
            <a:r>
              <a:rPr lang="en-US" sz="2000" dirty="0"/>
              <a:t>Seeding</a:t>
            </a:r>
          </a:p>
          <a:p>
            <a:pPr marL="266700" lvl="1" indent="-266700"/>
            <a:r>
              <a:rPr lang="en-US" sz="2000" dirty="0"/>
              <a:t>Immune recruitment</a:t>
            </a:r>
          </a:p>
          <a:p>
            <a:pPr marL="266700" lvl="1" indent="-266700"/>
            <a:r>
              <a:rPr lang="en-US" sz="2000" dirty="0"/>
              <a:t>Colonization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100671" y="1276349"/>
            <a:ext cx="4937760" cy="278145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Melanoma</a:t>
            </a:r>
          </a:p>
          <a:p>
            <a:pPr>
              <a:spcBef>
                <a:spcPts val="200"/>
              </a:spcBef>
              <a:spcAft>
                <a:spcPts val="400"/>
              </a:spcAft>
            </a:pPr>
            <a:r>
              <a:rPr lang="en-US" dirty="0"/>
              <a:t>Survival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63-90% (primary)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5-19% (metastatic)</a:t>
            </a:r>
          </a:p>
          <a:p>
            <a:pPr>
              <a:spcBef>
                <a:spcPts val="200"/>
              </a:spcBef>
              <a:spcAft>
                <a:spcPts val="400"/>
              </a:spcAft>
            </a:pPr>
            <a:r>
              <a:rPr lang="en-US" dirty="0"/>
              <a:t>3 major pathways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MAPK, PI3K/AKT, p16INK4A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BRAF mutated in 40-60% of cases</a:t>
            </a:r>
          </a:p>
          <a:p>
            <a:pPr>
              <a:spcBef>
                <a:spcPts val="200"/>
              </a:spcBef>
              <a:spcAft>
                <a:spcPts val="400"/>
              </a:spcAft>
            </a:pPr>
            <a:r>
              <a:rPr lang="en-US" dirty="0"/>
              <a:t>Therapies: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Surgery, immunotherapy, targeted therapy, chemotherapy, radiation</a:t>
            </a:r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097280" y="3798459"/>
            <a:ext cx="5858564" cy="3060322"/>
            <a:chOff x="6022520" y="187230"/>
            <a:chExt cx="5858564" cy="306032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/>
            <a:srcRect t="4518"/>
            <a:stretch/>
          </p:blipFill>
          <p:spPr>
            <a:xfrm>
              <a:off x="7917332" y="447352"/>
              <a:ext cx="3951049" cy="28002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84" t="2132" r="2065" b="1100"/>
            <a:stretch/>
          </p:blipFill>
          <p:spPr>
            <a:xfrm>
              <a:off x="6022520" y="1851537"/>
              <a:ext cx="1901162" cy="139557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/>
            <a:srcRect l="5946" r="5863"/>
            <a:stretch/>
          </p:blipFill>
          <p:spPr>
            <a:xfrm>
              <a:off x="6022521" y="467063"/>
              <a:ext cx="1901161" cy="138673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8506513" y="187230"/>
              <a:ext cx="3374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 smtClean="0">
                  <a:solidFill>
                    <a:srgbClr val="0070C0"/>
                  </a:solidFill>
                </a:rPr>
                <a:t>Adapted from (Arrangoiz, 2016)</a:t>
              </a:r>
              <a:endParaRPr lang="en-US" dirty="0">
                <a:solidFill>
                  <a:srgbClr val="0070C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035222" y="463551"/>
              <a:ext cx="18884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</a:rPr>
                <a:t>Cutaneous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028872" y="1854201"/>
              <a:ext cx="18884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</a:rPr>
                <a:t>Uveal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6889" y="4074780"/>
            <a:ext cx="4951781" cy="275410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634099" y="3798459"/>
            <a:ext cx="3374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>
                <a:solidFill>
                  <a:srgbClr val="0070C0"/>
                </a:solidFill>
              </a:rPr>
              <a:t>(Lambert, 2017)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22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2614"/>
            <a:ext cx="10515600" cy="51543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Mutational signatures</a:t>
            </a:r>
          </a:p>
          <a:p>
            <a:r>
              <a:rPr lang="en-US" dirty="0" smtClean="0"/>
              <a:t>Context-specific somatic mutations</a:t>
            </a:r>
          </a:p>
          <a:p>
            <a:pPr lvl="1"/>
            <a:r>
              <a:rPr lang="en-US" dirty="0" smtClean="0"/>
              <a:t>Two adjacent bases are important</a:t>
            </a:r>
          </a:p>
          <a:p>
            <a:pPr lvl="1"/>
            <a:r>
              <a:rPr lang="en-US" dirty="0" smtClean="0"/>
              <a:t>Example:              T[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  <a:r>
              <a:rPr lang="en-US" dirty="0" smtClean="0"/>
              <a:t>]C    &gt;    T[</a:t>
            </a:r>
            <a:r>
              <a:rPr lang="en-US" dirty="0" smtClean="0">
                <a:solidFill>
                  <a:srgbClr val="FF0000"/>
                </a:solidFill>
              </a:rPr>
              <a:t>T</a:t>
            </a:r>
            <a:r>
              <a:rPr lang="en-US" dirty="0" smtClean="0"/>
              <a:t>]C  </a:t>
            </a:r>
          </a:p>
          <a:p>
            <a:r>
              <a:rPr lang="en-US" dirty="0" smtClean="0"/>
              <a:t>Associated to risk factors</a:t>
            </a:r>
          </a:p>
          <a:p>
            <a:r>
              <a:rPr lang="en-US" dirty="0" smtClean="0"/>
              <a:t>Signature 7: UV light exposure</a:t>
            </a:r>
          </a:p>
          <a:p>
            <a:r>
              <a:rPr lang="en-US" dirty="0"/>
              <a:t>COSMIC </a:t>
            </a:r>
            <a:r>
              <a:rPr lang="en-US" sz="1600" dirty="0">
                <a:hlinkClick r:id="rId2"/>
              </a:rPr>
              <a:t>https://</a:t>
            </a:r>
            <a:r>
              <a:rPr lang="en-US" sz="1600" dirty="0" smtClean="0">
                <a:hlinkClick r:id="rId2"/>
              </a:rPr>
              <a:t>cancer.sanger.ac.uk/cosmic/signatures</a:t>
            </a:r>
            <a:r>
              <a:rPr lang="en-US" sz="1600" dirty="0" smtClean="0"/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-44450" y="5695950"/>
            <a:ext cx="12293600" cy="1226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174336" y="808036"/>
            <a:ext cx="3743595" cy="3483861"/>
            <a:chOff x="7412085" y="1192672"/>
            <a:chExt cx="3743595" cy="3483861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12085" y="2807607"/>
              <a:ext cx="3708251" cy="156114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12085" y="1192672"/>
              <a:ext cx="3743595" cy="1560008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7781109" y="4368756"/>
              <a:ext cx="33745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 smtClean="0">
                  <a:solidFill>
                    <a:srgbClr val="0070C0"/>
                  </a:solidFill>
                </a:rPr>
                <a:t>(Alexandrov, 2013)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429329"/>
            <a:ext cx="10792962" cy="232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0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Aims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76350"/>
            <a:ext cx="10058400" cy="1066800"/>
          </a:xfrm>
        </p:spPr>
        <p:txBody>
          <a:bodyPr/>
          <a:lstStyle/>
          <a:p>
            <a:r>
              <a:rPr lang="en-US" dirty="0" smtClean="0"/>
              <a:t>Investigate impact of risk factors in melanoma</a:t>
            </a:r>
            <a:endParaRPr lang="en-US" dirty="0"/>
          </a:p>
          <a:p>
            <a:pPr lvl="1"/>
            <a:r>
              <a:rPr lang="en-US" dirty="0"/>
              <a:t>Disease progression (early metastatic transition)</a:t>
            </a:r>
          </a:p>
          <a:p>
            <a:pPr lvl="1"/>
            <a:r>
              <a:rPr lang="en-US" dirty="0"/>
              <a:t>Impact of different </a:t>
            </a:r>
            <a:r>
              <a:rPr lang="en-US" dirty="0" smtClean="0"/>
              <a:t>therapies on survival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769914379"/>
              </p:ext>
            </p:extLst>
          </p:nvPr>
        </p:nvGraphicFramePr>
        <p:xfrm>
          <a:off x="1792605" y="2571750"/>
          <a:ext cx="8667750" cy="39920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4445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98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44450" y="5695950"/>
            <a:ext cx="12293600" cy="1226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38" y="0"/>
            <a:ext cx="11628784" cy="6858000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448987"/>
              </p:ext>
            </p:extLst>
          </p:nvPr>
        </p:nvGraphicFramePr>
        <p:xfrm>
          <a:off x="6673849" y="674371"/>
          <a:ext cx="5073651" cy="38214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7480">
                  <a:extLst>
                    <a:ext uri="{9D8B030D-6E8A-4147-A177-3AD203B41FA5}">
                      <a16:colId xmlns:a16="http://schemas.microsoft.com/office/drawing/2014/main" val="2760686701"/>
                    </a:ext>
                  </a:extLst>
                </a:gridCol>
                <a:gridCol w="1010241">
                  <a:extLst>
                    <a:ext uri="{9D8B030D-6E8A-4147-A177-3AD203B41FA5}">
                      <a16:colId xmlns:a16="http://schemas.microsoft.com/office/drawing/2014/main" val="4272388645"/>
                    </a:ext>
                  </a:extLst>
                </a:gridCol>
                <a:gridCol w="3215930">
                  <a:extLst>
                    <a:ext uri="{9D8B030D-6E8A-4147-A177-3AD203B41FA5}">
                      <a16:colId xmlns:a16="http://schemas.microsoft.com/office/drawing/2014/main" val="4083166020"/>
                    </a:ext>
                  </a:extLst>
                </a:gridCol>
              </a:tblGrid>
              <a:tr h="347403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Sample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Signatures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Etiology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317417"/>
                  </a:ext>
                </a:extLst>
              </a:tr>
              <a:tr h="347403">
                <a:tc>
                  <a:txBody>
                    <a:bodyPr/>
                    <a:lstStyle/>
                    <a:p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SKCM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S7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UV light exposure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2464789"/>
                  </a:ext>
                </a:extLst>
              </a:tr>
              <a:tr h="347403"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Aging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0309248"/>
                  </a:ext>
                </a:extLst>
              </a:tr>
              <a:tr h="347403"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S11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Alkylating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 agents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2770156"/>
                  </a:ext>
                </a:extLst>
              </a:tr>
              <a:tr h="347403"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S23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Unknown, found 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2924712"/>
                  </a:ext>
                </a:extLst>
              </a:tr>
              <a:tr h="347403"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S6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Defective DNA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 mismatch repair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5321128"/>
                  </a:ext>
                </a:extLst>
              </a:tr>
              <a:tr h="347403">
                <a:tc>
                  <a:txBody>
                    <a:bodyPr/>
                    <a:lstStyle/>
                    <a:p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UVM</a:t>
                      </a:r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S1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Aging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565281"/>
                  </a:ext>
                </a:extLst>
              </a:tr>
              <a:tr h="347403"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S22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Aristolochi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c acid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409519"/>
                  </a:ext>
                </a:extLst>
              </a:tr>
              <a:tr h="347403"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S15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Defective DNA mismatch repair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243526"/>
                  </a:ext>
                </a:extLst>
              </a:tr>
              <a:tr h="347403"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S3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DNA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 double-strand break repair failure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715794"/>
                  </a:ext>
                </a:extLst>
              </a:tr>
              <a:tr h="347403"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S6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Defective DNA mismatch repair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83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536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Metastatic scoring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 txBox="1">
                <a:spLocks noGrp="1"/>
              </p:cNvSpPr>
              <p:nvPr>
                <p:ph idx="1"/>
              </p:nvPr>
            </p:nvSpPr>
            <p:spPr>
              <a:xfrm>
                <a:off x="1097280" y="1276350"/>
                <a:ext cx="10058400" cy="49797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>
                  <a:buNone/>
                </a:pPr>
                <a:endParaRPr lang="en-US" b="0" i="0" dirty="0" smtClean="0"/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b="0" i="0" dirty="0" smtClean="0"/>
                  <a:t>SKCM</a:t>
                </a:r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pPr marL="0" indent="0">
                  <a:buNone/>
                </a:pPr>
                <a:endParaRPr lang="en-US" sz="1200" dirty="0" smtClean="0"/>
              </a:p>
              <a:p>
                <a:pPr marL="0" indent="0">
                  <a:buNone/>
                </a:pPr>
                <a:r>
                  <a:rPr lang="en-US" dirty="0" smtClean="0"/>
                  <a:t>UVM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/>
                        <m:t>Metastatic</m:t>
                      </m:r>
                      <m:r>
                        <m:rPr>
                          <m:nor/>
                        </m:rPr>
                        <a:rPr lang="en-US" b="0" i="0" smtClean="0"/>
                        <m:t> </m:t>
                      </m:r>
                      <m:r>
                        <m:rPr>
                          <m:nor/>
                        </m:rPr>
                        <a:rPr lang="en-US" b="0" i="0" smtClean="0"/>
                        <m:t>potential</m:t>
                      </m:r>
                      <m:r>
                        <m:rPr>
                          <m:nor/>
                        </m:rPr>
                        <a:rPr lang="en-US" b="0" i="0" smtClean="0"/>
                        <m:t> </m:t>
                      </m:r>
                      <m:r>
                        <m:rPr>
                          <m:nor/>
                        </m:rPr>
                        <a:rPr lang="en-US" b="0" i="0" smtClean="0"/>
                        <m:t>score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b="0" i="0" smtClean="0"/>
                            <m:t>Avg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expression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upregulated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genes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b="0" i="0" smtClean="0"/>
                            <m:t>Avg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expression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downregulated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 </m:t>
                          </m:r>
                          <m:r>
                            <m:rPr>
                              <m:nor/>
                            </m:rPr>
                            <a:rPr lang="en-US" b="0" i="0" smtClean="0"/>
                            <m:t>genes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276350"/>
                <a:ext cx="10058400" cy="4979761"/>
              </a:xfrm>
              <a:prstGeom prst="rect">
                <a:avLst/>
              </a:prstGeom>
              <a:blipFill>
                <a:blip r:embed="rId2"/>
                <a:stretch>
                  <a:fillRect l="-1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/>
          <p:cNvGrpSpPr/>
          <p:nvPr/>
        </p:nvGrpSpPr>
        <p:grpSpPr>
          <a:xfrm>
            <a:off x="2801312" y="933009"/>
            <a:ext cx="6650336" cy="2656934"/>
            <a:chOff x="2043905" y="1801205"/>
            <a:chExt cx="8116095" cy="3242533"/>
          </a:xfrm>
        </p:grpSpPr>
        <p:sp>
          <p:nvSpPr>
            <p:cNvPr id="6" name="TextBox 5"/>
            <p:cNvSpPr txBox="1"/>
            <p:nvPr/>
          </p:nvSpPr>
          <p:spPr>
            <a:xfrm>
              <a:off x="2043905" y="2924945"/>
              <a:ext cx="2119784" cy="1163598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cBioportal and literature</a:t>
              </a:r>
            </a:p>
            <a:p>
              <a:pPr algn="ctr"/>
              <a:r>
                <a:rPr lang="en-US" sz="1600" b="1" dirty="0" smtClean="0">
                  <a:solidFill>
                    <a:schemeClr val="bg1"/>
                  </a:solidFill>
                </a:rPr>
                <a:t>119 genes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042060" y="2708473"/>
              <a:ext cx="2119784" cy="1454497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smtClean="0">
                  <a:solidFill>
                    <a:schemeClr val="bg1"/>
                  </a:solidFill>
                </a:rPr>
                <a:t>Differentially </a:t>
              </a:r>
              <a:r>
                <a:rPr lang="en-US" sz="1600" smtClean="0">
                  <a:solidFill>
                    <a:schemeClr val="bg1"/>
                  </a:solidFill>
                </a:rPr>
                <a:t>expressed in TCGA cohort</a:t>
              </a:r>
              <a:endParaRPr lang="en-US" sz="1600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en-US" sz="1600" b="1" dirty="0" smtClean="0">
                  <a:solidFill>
                    <a:schemeClr val="bg1"/>
                  </a:solidFill>
                </a:rPr>
                <a:t>63 genes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040216" y="1801205"/>
              <a:ext cx="2119784" cy="1454497"/>
            </a:xfrm>
            <a:prstGeom prst="roundRect">
              <a:avLst/>
            </a:prstGeom>
            <a:solidFill>
              <a:srgbClr val="0070C0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Upregulated </a:t>
              </a:r>
              <a:br>
                <a:rPr lang="en-US" sz="1600" dirty="0" smtClean="0">
                  <a:solidFill>
                    <a:schemeClr val="bg1"/>
                  </a:solidFill>
                </a:rPr>
              </a:br>
              <a:r>
                <a:rPr lang="en-US" sz="1600" smtClean="0">
                  <a:solidFill>
                    <a:schemeClr val="bg1"/>
                  </a:solidFill>
                </a:rPr>
                <a:t>in </a:t>
              </a:r>
              <a:r>
                <a:rPr lang="en-US" sz="1600" smtClean="0">
                  <a:solidFill>
                    <a:schemeClr val="bg1"/>
                  </a:solidFill>
                </a:rPr>
                <a:t>metastatic samples</a:t>
              </a:r>
              <a:endParaRPr lang="en-US" sz="1600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en-US" sz="1600" b="1" dirty="0" smtClean="0">
                  <a:solidFill>
                    <a:schemeClr val="bg1"/>
                  </a:solidFill>
                </a:rPr>
                <a:t>42 genes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040216" y="3589241"/>
              <a:ext cx="2119784" cy="1454497"/>
            </a:xfrm>
            <a:prstGeom prst="roundRect">
              <a:avLst/>
            </a:prstGeom>
            <a:solidFill>
              <a:srgbClr val="0070C0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Downregulated</a:t>
              </a:r>
              <a:br>
                <a:rPr lang="en-US" sz="1600" dirty="0" smtClean="0">
                  <a:solidFill>
                    <a:schemeClr val="bg1"/>
                  </a:solidFill>
                </a:rPr>
              </a:br>
              <a:r>
                <a:rPr lang="en-US" sz="1600" smtClean="0">
                  <a:solidFill>
                    <a:schemeClr val="bg1"/>
                  </a:solidFill>
                </a:rPr>
                <a:t>in </a:t>
              </a:r>
              <a:r>
                <a:rPr lang="en-US" sz="1600" smtClean="0">
                  <a:solidFill>
                    <a:schemeClr val="bg1"/>
                  </a:solidFill>
                </a:rPr>
                <a:t>metastatic samples</a:t>
              </a:r>
              <a:endParaRPr lang="en-US" sz="1600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en-US" sz="1600" b="1" dirty="0" smtClean="0">
                  <a:solidFill>
                    <a:schemeClr val="bg1"/>
                  </a:solidFill>
                </a:rPr>
                <a:t>21 genes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Right Arrow 9"/>
            <p:cNvSpPr/>
            <p:nvPr/>
          </p:nvSpPr>
          <p:spPr>
            <a:xfrm>
              <a:off x="4383874" y="3255702"/>
              <a:ext cx="432048" cy="360040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ight Arrow 10"/>
            <p:cNvSpPr/>
            <p:nvPr/>
          </p:nvSpPr>
          <p:spPr>
            <a:xfrm rot="19413766">
              <a:off x="7376077" y="2946049"/>
              <a:ext cx="432048" cy="360040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ight Arrow 11"/>
            <p:cNvSpPr/>
            <p:nvPr/>
          </p:nvSpPr>
          <p:spPr>
            <a:xfrm rot="2101848">
              <a:off x="7369912" y="3561812"/>
              <a:ext cx="432048" cy="360040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867757" y="3655730"/>
            <a:ext cx="4198522" cy="1657317"/>
            <a:chOff x="5036108" y="2289966"/>
            <a:chExt cx="5123892" cy="2022596"/>
          </a:xfrm>
        </p:grpSpPr>
        <p:sp>
          <p:nvSpPr>
            <p:cNvPr id="15" name="TextBox 14"/>
            <p:cNvSpPr txBox="1"/>
            <p:nvPr/>
          </p:nvSpPr>
          <p:spPr>
            <a:xfrm>
              <a:off x="5036108" y="2924945"/>
              <a:ext cx="2119784" cy="789584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Literature</a:t>
              </a:r>
            </a:p>
            <a:p>
              <a:pPr algn="ctr"/>
              <a:r>
                <a:rPr lang="en-US" sz="1600" b="1" dirty="0" smtClean="0">
                  <a:solidFill>
                    <a:schemeClr val="bg1"/>
                  </a:solidFill>
                </a:rPr>
                <a:t>13 genes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28311" y="2289966"/>
              <a:ext cx="2119784" cy="789584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Upregulated </a:t>
              </a:r>
            </a:p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5</a:t>
              </a:r>
              <a:r>
                <a:rPr lang="en-US" sz="1600" b="1" dirty="0" smtClean="0">
                  <a:solidFill>
                    <a:schemeClr val="bg1"/>
                  </a:solidFill>
                </a:rPr>
                <a:t> genes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040216" y="3522978"/>
              <a:ext cx="2119784" cy="789584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Downregulated</a:t>
              </a:r>
            </a:p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8</a:t>
              </a:r>
              <a:r>
                <a:rPr lang="en-US" sz="1600" b="1" dirty="0" smtClean="0">
                  <a:solidFill>
                    <a:schemeClr val="bg1"/>
                  </a:solidFill>
                </a:rPr>
                <a:t> genes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Right Arrow 18"/>
            <p:cNvSpPr/>
            <p:nvPr/>
          </p:nvSpPr>
          <p:spPr>
            <a:xfrm rot="19413766">
              <a:off x="7376077" y="2946049"/>
              <a:ext cx="432048" cy="360040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ight Arrow 19"/>
            <p:cNvSpPr/>
            <p:nvPr/>
          </p:nvSpPr>
          <p:spPr>
            <a:xfrm rot="2101848">
              <a:off x="7369912" y="3561812"/>
              <a:ext cx="432048" cy="360040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4434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44450" y="5695950"/>
            <a:ext cx="12293600" cy="1226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743" y="179495"/>
            <a:ext cx="8839200" cy="662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410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535" y="546414"/>
            <a:ext cx="7953693" cy="574008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38850" y="1009650"/>
            <a:ext cx="20267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High metastatic potential</a:t>
            </a:r>
            <a:endParaRPr lang="en-US" sz="1400"/>
          </a:p>
        </p:txBody>
      </p:sp>
      <p:sp>
        <p:nvSpPr>
          <p:cNvPr id="4" name="TextBox 3"/>
          <p:cNvSpPr txBox="1"/>
          <p:nvPr/>
        </p:nvSpPr>
        <p:spPr>
          <a:xfrm>
            <a:off x="4048049" y="1009649"/>
            <a:ext cx="1990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Low metastatic potential</a:t>
            </a:r>
            <a:endParaRPr lang="en-US" sz="1400"/>
          </a:p>
        </p:txBody>
      </p:sp>
      <p:cxnSp>
        <p:nvCxnSpPr>
          <p:cNvPr id="6" name="Straight Arrow Connector 5"/>
          <p:cNvCxnSpPr>
            <a:stCxn id="3" idx="3"/>
          </p:cNvCxnSpPr>
          <p:nvPr/>
        </p:nvCxnSpPr>
        <p:spPr>
          <a:xfrm flipV="1">
            <a:off x="8065623" y="1160163"/>
            <a:ext cx="468777" cy="337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543300" y="1160163"/>
            <a:ext cx="504750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55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1437</TotalTime>
  <Words>621</Words>
  <Application>Microsoft Office PowerPoint</Application>
  <PresentationFormat>Widescreen</PresentationFormat>
  <Paragraphs>268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DengXian</vt:lpstr>
      <vt:lpstr>Calibri</vt:lpstr>
      <vt:lpstr>Calibri Light</vt:lpstr>
      <vt:lpstr>Cambria Math</vt:lpstr>
      <vt:lpstr>Courier New</vt:lpstr>
      <vt:lpstr>Wingdings</vt:lpstr>
      <vt:lpstr>Retrospect</vt:lpstr>
      <vt:lpstr>Characterization of mutational processes affecting metastatic transformation in melanoma and the impact on therapy </vt:lpstr>
      <vt:lpstr>Background</vt:lpstr>
      <vt:lpstr>Background</vt:lpstr>
      <vt:lpstr>Aims</vt:lpstr>
      <vt:lpstr>Results</vt:lpstr>
      <vt:lpstr>PowerPoint Presentation</vt:lpstr>
      <vt:lpstr>Metastatic scoring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CoxPH survival models TCGA</vt:lpstr>
      <vt:lpstr>CoxPH survival models ICGC</vt:lpstr>
      <vt:lpstr>Some limitations…</vt:lpstr>
      <vt:lpstr>References</vt:lpstr>
    </vt:vector>
  </TitlesOfParts>
  <Company>Windows User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introduction</dc:title>
  <dc:creator>Laura Vo Ngoc</dc:creator>
  <cp:lastModifiedBy>Laura Vo Ngoc</cp:lastModifiedBy>
  <cp:revision>39</cp:revision>
  <dcterms:created xsi:type="dcterms:W3CDTF">2018-06-03T14:59:34Z</dcterms:created>
  <dcterms:modified xsi:type="dcterms:W3CDTF">2018-09-02T21:20:21Z</dcterms:modified>
</cp:coreProperties>
</file>

<file path=docProps/thumbnail.jpeg>
</file>